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59" r:id="rId33"/>
    <p:sldId id="289"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901A2B7-8610-4E8C-8DEA-CBEEEFA763D6}">
          <p14:sldIdLst>
            <p14:sldId id="256"/>
            <p14:sldId id="257"/>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59"/>
            <p14:sldId id="2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19F43-E918-416A-99CD-32866A29C9BF}" type="datetimeFigureOut">
              <a:rPr lang="ru-RU" smtClean="0"/>
              <a:t>07.11.2017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5437D-86B4-4E78-A349-8057E5605294}" type="slidenum">
              <a:rPr lang="ru-RU" smtClean="0"/>
              <a:t>‹#›</a:t>
            </a:fld>
            <a:endParaRPr lang="ru-RU"/>
          </a:p>
        </p:txBody>
      </p:sp>
    </p:spTree>
    <p:extLst>
      <p:ext uri="{BB962C8B-B14F-4D97-AF65-F5344CB8AC3E}">
        <p14:creationId xmlns:p14="http://schemas.microsoft.com/office/powerpoint/2010/main" val="20389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CB5437D-86B4-4E78-A349-8057E5605294}" type="slidenum">
              <a:rPr lang="ru-RU" smtClean="0"/>
              <a:t>2</a:t>
            </a:fld>
            <a:endParaRPr lang="ru-RU"/>
          </a:p>
        </p:txBody>
      </p:sp>
    </p:spTree>
    <p:extLst>
      <p:ext uri="{BB962C8B-B14F-4D97-AF65-F5344CB8AC3E}">
        <p14:creationId xmlns:p14="http://schemas.microsoft.com/office/powerpoint/2010/main" val="1896937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12</a:t>
            </a:fld>
            <a:endParaRPr lang="ru-RU"/>
          </a:p>
        </p:txBody>
      </p:sp>
    </p:spTree>
    <p:extLst>
      <p:ext uri="{BB962C8B-B14F-4D97-AF65-F5344CB8AC3E}">
        <p14:creationId xmlns:p14="http://schemas.microsoft.com/office/powerpoint/2010/main" val="1683559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13</a:t>
            </a:fld>
            <a:endParaRPr lang="ru-RU"/>
          </a:p>
        </p:txBody>
      </p:sp>
    </p:spTree>
    <p:extLst>
      <p:ext uri="{BB962C8B-B14F-4D97-AF65-F5344CB8AC3E}">
        <p14:creationId xmlns:p14="http://schemas.microsoft.com/office/powerpoint/2010/main" val="113357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14</a:t>
            </a:fld>
            <a:endParaRPr lang="ru-RU"/>
          </a:p>
        </p:txBody>
      </p:sp>
    </p:spTree>
    <p:extLst>
      <p:ext uri="{BB962C8B-B14F-4D97-AF65-F5344CB8AC3E}">
        <p14:creationId xmlns:p14="http://schemas.microsoft.com/office/powerpoint/2010/main" val="3080231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15</a:t>
            </a:fld>
            <a:endParaRPr lang="ru-RU"/>
          </a:p>
        </p:txBody>
      </p:sp>
    </p:spTree>
    <p:extLst>
      <p:ext uri="{BB962C8B-B14F-4D97-AF65-F5344CB8AC3E}">
        <p14:creationId xmlns:p14="http://schemas.microsoft.com/office/powerpoint/2010/main" val="390671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16</a:t>
            </a:fld>
            <a:endParaRPr lang="ru-RU"/>
          </a:p>
        </p:txBody>
      </p:sp>
    </p:spTree>
    <p:extLst>
      <p:ext uri="{BB962C8B-B14F-4D97-AF65-F5344CB8AC3E}">
        <p14:creationId xmlns:p14="http://schemas.microsoft.com/office/powerpoint/2010/main" val="891411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17</a:t>
            </a:fld>
            <a:endParaRPr lang="ru-RU"/>
          </a:p>
        </p:txBody>
      </p:sp>
    </p:spTree>
    <p:extLst>
      <p:ext uri="{BB962C8B-B14F-4D97-AF65-F5344CB8AC3E}">
        <p14:creationId xmlns:p14="http://schemas.microsoft.com/office/powerpoint/2010/main" val="2795074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18</a:t>
            </a:fld>
            <a:endParaRPr lang="ru-RU"/>
          </a:p>
        </p:txBody>
      </p:sp>
    </p:spTree>
    <p:extLst>
      <p:ext uri="{BB962C8B-B14F-4D97-AF65-F5344CB8AC3E}">
        <p14:creationId xmlns:p14="http://schemas.microsoft.com/office/powerpoint/2010/main" val="2351049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19</a:t>
            </a:fld>
            <a:endParaRPr lang="ru-RU"/>
          </a:p>
        </p:txBody>
      </p:sp>
    </p:spTree>
    <p:extLst>
      <p:ext uri="{BB962C8B-B14F-4D97-AF65-F5344CB8AC3E}">
        <p14:creationId xmlns:p14="http://schemas.microsoft.com/office/powerpoint/2010/main" val="217214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20</a:t>
            </a:fld>
            <a:endParaRPr lang="ru-RU"/>
          </a:p>
        </p:txBody>
      </p:sp>
    </p:spTree>
    <p:extLst>
      <p:ext uri="{BB962C8B-B14F-4D97-AF65-F5344CB8AC3E}">
        <p14:creationId xmlns:p14="http://schemas.microsoft.com/office/powerpoint/2010/main" val="68393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21</a:t>
            </a:fld>
            <a:endParaRPr lang="ru-RU"/>
          </a:p>
        </p:txBody>
      </p:sp>
    </p:spTree>
    <p:extLst>
      <p:ext uri="{BB962C8B-B14F-4D97-AF65-F5344CB8AC3E}">
        <p14:creationId xmlns:p14="http://schemas.microsoft.com/office/powerpoint/2010/main" val="2456224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4</a:t>
            </a:fld>
            <a:endParaRPr lang="ru-RU"/>
          </a:p>
        </p:txBody>
      </p:sp>
    </p:spTree>
    <p:extLst>
      <p:ext uri="{BB962C8B-B14F-4D97-AF65-F5344CB8AC3E}">
        <p14:creationId xmlns:p14="http://schemas.microsoft.com/office/powerpoint/2010/main" val="3233359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22</a:t>
            </a:fld>
            <a:endParaRPr lang="ru-RU"/>
          </a:p>
        </p:txBody>
      </p:sp>
    </p:spTree>
    <p:extLst>
      <p:ext uri="{BB962C8B-B14F-4D97-AF65-F5344CB8AC3E}">
        <p14:creationId xmlns:p14="http://schemas.microsoft.com/office/powerpoint/2010/main" val="71871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23</a:t>
            </a:fld>
            <a:endParaRPr lang="ru-RU"/>
          </a:p>
        </p:txBody>
      </p:sp>
    </p:spTree>
    <p:extLst>
      <p:ext uri="{BB962C8B-B14F-4D97-AF65-F5344CB8AC3E}">
        <p14:creationId xmlns:p14="http://schemas.microsoft.com/office/powerpoint/2010/main" val="1835269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24</a:t>
            </a:fld>
            <a:endParaRPr lang="ru-RU"/>
          </a:p>
        </p:txBody>
      </p:sp>
    </p:spTree>
    <p:extLst>
      <p:ext uri="{BB962C8B-B14F-4D97-AF65-F5344CB8AC3E}">
        <p14:creationId xmlns:p14="http://schemas.microsoft.com/office/powerpoint/2010/main" val="1439533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25</a:t>
            </a:fld>
            <a:endParaRPr lang="ru-RU"/>
          </a:p>
        </p:txBody>
      </p:sp>
    </p:spTree>
    <p:extLst>
      <p:ext uri="{BB962C8B-B14F-4D97-AF65-F5344CB8AC3E}">
        <p14:creationId xmlns:p14="http://schemas.microsoft.com/office/powerpoint/2010/main" val="577223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26</a:t>
            </a:fld>
            <a:endParaRPr lang="ru-RU"/>
          </a:p>
        </p:txBody>
      </p:sp>
    </p:spTree>
    <p:extLst>
      <p:ext uri="{BB962C8B-B14F-4D97-AF65-F5344CB8AC3E}">
        <p14:creationId xmlns:p14="http://schemas.microsoft.com/office/powerpoint/2010/main" val="210026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27</a:t>
            </a:fld>
            <a:endParaRPr lang="ru-RU"/>
          </a:p>
        </p:txBody>
      </p:sp>
    </p:spTree>
    <p:extLst>
      <p:ext uri="{BB962C8B-B14F-4D97-AF65-F5344CB8AC3E}">
        <p14:creationId xmlns:p14="http://schemas.microsoft.com/office/powerpoint/2010/main" val="3429957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28</a:t>
            </a:fld>
            <a:endParaRPr lang="ru-RU"/>
          </a:p>
        </p:txBody>
      </p:sp>
    </p:spTree>
    <p:extLst>
      <p:ext uri="{BB962C8B-B14F-4D97-AF65-F5344CB8AC3E}">
        <p14:creationId xmlns:p14="http://schemas.microsoft.com/office/powerpoint/2010/main" val="1003798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29</a:t>
            </a:fld>
            <a:endParaRPr lang="ru-RU"/>
          </a:p>
        </p:txBody>
      </p:sp>
    </p:spTree>
    <p:extLst>
      <p:ext uri="{BB962C8B-B14F-4D97-AF65-F5344CB8AC3E}">
        <p14:creationId xmlns:p14="http://schemas.microsoft.com/office/powerpoint/2010/main" val="2113922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30</a:t>
            </a:fld>
            <a:endParaRPr lang="ru-RU"/>
          </a:p>
        </p:txBody>
      </p:sp>
    </p:spTree>
    <p:extLst>
      <p:ext uri="{BB962C8B-B14F-4D97-AF65-F5344CB8AC3E}">
        <p14:creationId xmlns:p14="http://schemas.microsoft.com/office/powerpoint/2010/main" val="3605833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31</a:t>
            </a:fld>
            <a:endParaRPr lang="ru-RU"/>
          </a:p>
        </p:txBody>
      </p:sp>
    </p:spTree>
    <p:extLst>
      <p:ext uri="{BB962C8B-B14F-4D97-AF65-F5344CB8AC3E}">
        <p14:creationId xmlns:p14="http://schemas.microsoft.com/office/powerpoint/2010/main" val="171746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5</a:t>
            </a:fld>
            <a:endParaRPr lang="ru-RU"/>
          </a:p>
        </p:txBody>
      </p:sp>
    </p:spTree>
    <p:extLst>
      <p:ext uri="{BB962C8B-B14F-4D97-AF65-F5344CB8AC3E}">
        <p14:creationId xmlns:p14="http://schemas.microsoft.com/office/powerpoint/2010/main" val="219058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6</a:t>
            </a:fld>
            <a:endParaRPr lang="ru-RU"/>
          </a:p>
        </p:txBody>
      </p:sp>
    </p:spTree>
    <p:extLst>
      <p:ext uri="{BB962C8B-B14F-4D97-AF65-F5344CB8AC3E}">
        <p14:creationId xmlns:p14="http://schemas.microsoft.com/office/powerpoint/2010/main" val="3596545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7</a:t>
            </a:fld>
            <a:endParaRPr lang="ru-RU"/>
          </a:p>
        </p:txBody>
      </p:sp>
    </p:spTree>
    <p:extLst>
      <p:ext uri="{BB962C8B-B14F-4D97-AF65-F5344CB8AC3E}">
        <p14:creationId xmlns:p14="http://schemas.microsoft.com/office/powerpoint/2010/main" val="2251530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8</a:t>
            </a:fld>
            <a:endParaRPr lang="ru-RU"/>
          </a:p>
        </p:txBody>
      </p:sp>
    </p:spTree>
    <p:extLst>
      <p:ext uri="{BB962C8B-B14F-4D97-AF65-F5344CB8AC3E}">
        <p14:creationId xmlns:p14="http://schemas.microsoft.com/office/powerpoint/2010/main" val="33728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9</a:t>
            </a:fld>
            <a:endParaRPr lang="ru-RU"/>
          </a:p>
        </p:txBody>
      </p:sp>
    </p:spTree>
    <p:extLst>
      <p:ext uri="{BB962C8B-B14F-4D97-AF65-F5344CB8AC3E}">
        <p14:creationId xmlns:p14="http://schemas.microsoft.com/office/powerpoint/2010/main" val="1237536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10</a:t>
            </a:fld>
            <a:endParaRPr lang="ru-RU"/>
          </a:p>
        </p:txBody>
      </p:sp>
    </p:spTree>
    <p:extLst>
      <p:ext uri="{BB962C8B-B14F-4D97-AF65-F5344CB8AC3E}">
        <p14:creationId xmlns:p14="http://schemas.microsoft.com/office/powerpoint/2010/main" val="30958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B5437D-86B4-4E78-A349-8057E5605294}" type="slidenum">
              <a:rPr lang="ru-RU" smtClean="0"/>
              <a:t>11</a:t>
            </a:fld>
            <a:endParaRPr lang="ru-RU"/>
          </a:p>
        </p:txBody>
      </p:sp>
    </p:spTree>
    <p:extLst>
      <p:ext uri="{BB962C8B-B14F-4D97-AF65-F5344CB8AC3E}">
        <p14:creationId xmlns:p14="http://schemas.microsoft.com/office/powerpoint/2010/main" val="363752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69EE448-0A3F-4783-BDBA-6500A2A0A817}" type="datetime1">
              <a:rPr lang="ru-RU" smtClean="0"/>
              <a:t>07.11.2017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92E3818-A4E6-48DC-8D3B-B063F82268FE}" type="datetime1">
              <a:rPr lang="ru-RU" smtClean="0"/>
              <a:t>07.11.2017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5B985F-B13E-4DDC-A23A-2B901F57D2F6}" type="datetime1">
              <a:rPr lang="ru-RU" smtClean="0"/>
              <a:t>07.11.2017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DEF83E-DC81-442E-AEAD-E19B6651C03C}" type="datetime1">
              <a:rPr lang="ru-RU" smtClean="0"/>
              <a:t>07.11.2017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2979E89-3F50-45A3-97CC-F0256DE6A741}" type="datetime1">
              <a:rPr lang="ru-RU" smtClean="0"/>
              <a:t>07.11.2017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0C4573C-276A-46E3-9DEE-83C80006533B}" type="datetime1">
              <a:rPr lang="ru-RU" smtClean="0"/>
              <a:t>07.11.2017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71962C8-90C7-4058-9159-80B8CD719532}" type="datetime1">
              <a:rPr lang="ru-RU" smtClean="0"/>
              <a:t>07.11.2017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611E19D-8EEA-4494-8424-1310B6D2CB25}" type="datetime1">
              <a:rPr lang="ru-RU" smtClean="0"/>
              <a:t>07.11.2017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F159390-7431-4107-81B4-3CFDCF0398BD}" type="datetime1">
              <a:rPr lang="ru-RU" smtClean="0"/>
              <a:t>07.11.2017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99C50CA-2A54-43F3-88ED-B593085FD9A6}" type="datetime1">
              <a:rPr lang="ru-RU" smtClean="0"/>
              <a:t>07.11.2017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0B12AC-5682-4A2E-AC7A-C8837A2FE630}" type="datetime1">
              <a:rPr lang="ru-RU" smtClean="0"/>
              <a:t>07.11.2017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E02D2-25BC-47D4-94EC-DC7CDCF02BAA}" type="datetime1">
              <a:rPr lang="ru-RU" smtClean="0"/>
              <a:t>07.11.2017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Блок-схема: ручной ввод 3"/>
          <p:cNvSpPr/>
          <p:nvPr/>
        </p:nvSpPr>
        <p:spPr>
          <a:xfrm>
            <a:off x="35496" y="332656"/>
            <a:ext cx="9073008" cy="2664296"/>
          </a:xfrm>
          <a:prstGeom prst="flowChartManualInput">
            <a:avLst/>
          </a:prstGeom>
          <a:solidFill>
            <a:schemeClr val="lt1">
              <a:alpha val="67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1187624" y="692696"/>
            <a:ext cx="6912768" cy="2123658"/>
          </a:xfrm>
          <a:prstGeom prst="rect">
            <a:avLst/>
          </a:prstGeom>
          <a:noFill/>
        </p:spPr>
        <p:txBody>
          <a:bodyPr wrap="square" rtlCol="0">
            <a:spAutoFit/>
          </a:bodyPr>
          <a:lstStyle/>
          <a:p>
            <a:pPr algn="ctr"/>
            <a:r>
              <a:rPr lang="ru-RU" sz="4400" b="1" dirty="0">
                <a:solidFill>
                  <a:schemeClr val="accent2">
                    <a:lumMod val="50000"/>
                  </a:schemeClr>
                </a:solidFill>
                <a:latin typeface="Gabriola" panose="04040605051002020D02" pitchFamily="82" charset="0"/>
              </a:rPr>
              <a:t>КАЛЕНДАРЬ ПАМЯТНЫХ И ЗНАМЕНАТЕЛЬНЫХ ДАТ</a:t>
            </a:r>
            <a:endParaRPr lang="ru-RU" sz="4400" dirty="0">
              <a:solidFill>
                <a:schemeClr val="accent2">
                  <a:lumMod val="50000"/>
                </a:schemeClr>
              </a:solidFill>
              <a:latin typeface="Gabriola" panose="04040605051002020D02" pitchFamily="82" charset="0"/>
            </a:endParaRPr>
          </a:p>
          <a:p>
            <a:pPr algn="ctr"/>
            <a:r>
              <a:rPr lang="ru-RU" sz="4400" b="1" dirty="0">
                <a:solidFill>
                  <a:schemeClr val="accent2">
                    <a:lumMod val="50000"/>
                  </a:schemeClr>
                </a:solidFill>
                <a:latin typeface="Gabriola" panose="04040605051002020D02" pitchFamily="82" charset="0"/>
              </a:rPr>
              <a:t>ХАНТЫ-МАНСИЙСКОГО </a:t>
            </a:r>
            <a:r>
              <a:rPr lang="ru-RU" sz="4400" b="1" dirty="0" smtClean="0">
                <a:solidFill>
                  <a:schemeClr val="accent2">
                    <a:lumMod val="50000"/>
                  </a:schemeClr>
                </a:solidFill>
                <a:latin typeface="Gabriola" panose="04040605051002020D02" pitchFamily="82" charset="0"/>
              </a:rPr>
              <a:t>РАЙОНА</a:t>
            </a:r>
            <a:endParaRPr lang="ru-RU" sz="4400" dirty="0">
              <a:solidFill>
                <a:schemeClr val="accent2">
                  <a:lumMod val="50000"/>
                </a:schemeClr>
              </a:solidFill>
              <a:latin typeface="Gabriola" panose="04040605051002020D02" pitchFamily="82" charset="0"/>
            </a:endParaRPr>
          </a:p>
        </p:txBody>
      </p:sp>
      <p:sp>
        <p:nvSpPr>
          <p:cNvPr id="8" name="Блок-схема: ручной ввод 7"/>
          <p:cNvSpPr/>
          <p:nvPr/>
        </p:nvSpPr>
        <p:spPr>
          <a:xfrm>
            <a:off x="5220072" y="5517232"/>
            <a:ext cx="3923928"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TextBox 5"/>
          <p:cNvSpPr txBox="1"/>
          <p:nvPr/>
        </p:nvSpPr>
        <p:spPr>
          <a:xfrm>
            <a:off x="5796136" y="5600563"/>
            <a:ext cx="3168352" cy="769441"/>
          </a:xfrm>
          <a:prstGeom prst="rect">
            <a:avLst/>
          </a:prstGeom>
          <a:noFill/>
        </p:spPr>
        <p:txBody>
          <a:bodyPr wrap="square" rtlCol="0">
            <a:spAutoFit/>
          </a:bodyPr>
          <a:lstStyle/>
          <a:p>
            <a:pPr algn="ctr"/>
            <a:r>
              <a:rPr lang="ru-RU" sz="4400" b="1" dirty="0" smtClean="0">
                <a:solidFill>
                  <a:schemeClr val="accent2">
                    <a:lumMod val="50000"/>
                  </a:schemeClr>
                </a:solidFill>
                <a:latin typeface="Gabriola" panose="04040605051002020D02" pitchFamily="82" charset="0"/>
              </a:rPr>
              <a:t>2018 год</a:t>
            </a:r>
            <a:endParaRPr lang="ru-RU" sz="4400" b="1" dirty="0">
              <a:solidFill>
                <a:schemeClr val="accent2">
                  <a:lumMod val="50000"/>
                </a:schemeClr>
              </a:solidFill>
              <a:latin typeface="Gabriola" panose="04040605051002020D02" pitchFamily="82" charset="0"/>
            </a:endParaRPr>
          </a:p>
        </p:txBody>
      </p:sp>
    </p:spTree>
    <p:extLst>
      <p:ext uri="{BB962C8B-B14F-4D97-AF65-F5344CB8AC3E}">
        <p14:creationId xmlns:p14="http://schemas.microsoft.com/office/powerpoint/2010/main" val="1179084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10</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26 марта</a:t>
            </a:r>
            <a:endParaRPr lang="ru-RU" sz="4400" b="1" i="1" dirty="0">
              <a:solidFill>
                <a:schemeClr val="tx1">
                  <a:lumMod val="75000"/>
                  <a:lumOff val="25000"/>
                </a:schemeClr>
              </a:solidFill>
              <a:latin typeface="Gabriola" panose="04040605051002020D02" pitchFamily="82" charset="0"/>
            </a:endParaRPr>
          </a:p>
        </p:txBody>
      </p:sp>
      <p:sp>
        <p:nvSpPr>
          <p:cNvPr id="8" name="TextBox 7"/>
          <p:cNvSpPr txBox="1"/>
          <p:nvPr/>
        </p:nvSpPr>
        <p:spPr>
          <a:xfrm>
            <a:off x="4635279" y="1340768"/>
            <a:ext cx="3963679" cy="5178341"/>
          </a:xfrm>
          <a:prstGeom prst="rect">
            <a:avLst/>
          </a:prstGeom>
          <a:noFill/>
        </p:spPr>
        <p:txBody>
          <a:bodyPr wrap="square" rtlCol="0">
            <a:spAutoFit/>
          </a:bodyPr>
          <a:lstStyle/>
          <a:p>
            <a:pPr algn="just"/>
            <a:r>
              <a:rPr lang="ru-RU" sz="1600" dirty="0" smtClean="0">
                <a:solidFill>
                  <a:schemeClr val="tx1">
                    <a:lumMod val="75000"/>
                    <a:lumOff val="25000"/>
                  </a:schemeClr>
                </a:solidFill>
                <a:latin typeface="Gabriola" panose="04040605051002020D02" pitchFamily="82" charset="0"/>
              </a:rPr>
              <a:t>Скосырева </a:t>
            </a:r>
            <a:r>
              <a:rPr lang="ru-RU" sz="1600" dirty="0">
                <a:solidFill>
                  <a:schemeClr val="tx1">
                    <a:lumMod val="75000"/>
                    <a:lumOff val="25000"/>
                  </a:schemeClr>
                </a:solidFill>
                <a:latin typeface="Gabriola" panose="04040605051002020D02" pitchFamily="82" charset="0"/>
              </a:rPr>
              <a:t>Екатерина Васильевна родилась в с. Барин </a:t>
            </a:r>
            <a:r>
              <a:rPr lang="ru-RU" sz="1600" dirty="0" err="1">
                <a:solidFill>
                  <a:schemeClr val="tx1">
                    <a:lumMod val="75000"/>
                    <a:lumOff val="25000"/>
                  </a:schemeClr>
                </a:solidFill>
                <a:latin typeface="Gabriola" panose="04040605051002020D02" pitchFamily="82" charset="0"/>
              </a:rPr>
              <a:t>Бучатского</a:t>
            </a:r>
            <a:r>
              <a:rPr lang="ru-RU" sz="1600" dirty="0">
                <a:solidFill>
                  <a:schemeClr val="tx1">
                    <a:lumMod val="75000"/>
                    <a:lumOff val="25000"/>
                  </a:schemeClr>
                </a:solidFill>
                <a:latin typeface="Gabriola" panose="04040605051002020D02" pitchFamily="82" charset="0"/>
              </a:rPr>
              <a:t> района Тернопольской области, в Ханты-Мансийском районе проживает с 1941 года. В тяжелые военные и послевоенные годы работала на лесозаготовках, дояркой. С 1951 года работала в колхозе «Заря новой жизни», совхозе «Ханты-Мансийский» д. Белогорье дояркой, полеводом, звероводом, телятницей.</a:t>
            </a:r>
          </a:p>
          <a:p>
            <a:pPr algn="just"/>
            <a:r>
              <a:rPr lang="ru-RU" sz="1600" dirty="0">
                <a:solidFill>
                  <a:schemeClr val="tx1">
                    <a:lumMod val="75000"/>
                    <a:lumOff val="25000"/>
                  </a:schemeClr>
                </a:solidFill>
                <a:latin typeface="Gabriola" panose="04040605051002020D02" pitchFamily="82" charset="0"/>
              </a:rPr>
              <a:t>      За высокие результаты в труде присвоено звание знатной доярки, ее имя занесено в книгу Трудовой славы Ханты-Мансийского автономного округа.</a:t>
            </a:r>
          </a:p>
          <a:p>
            <a:pPr algn="just"/>
            <a:r>
              <a:rPr lang="ru-RU" sz="1600" dirty="0">
                <a:solidFill>
                  <a:schemeClr val="tx1">
                    <a:lumMod val="75000"/>
                    <a:lumOff val="25000"/>
                  </a:schemeClr>
                </a:solidFill>
                <a:latin typeface="Gabriola" panose="04040605051002020D02" pitchFamily="82" charset="0"/>
              </a:rPr>
              <a:t>      Награждена Орденом Трудового Красного Знамени (1976), медалями «За доблестный труд в Великой Отечественной войне 1941-1945гг.», «Ветеран труда» (1979), Бронзовой медалью ВДНХ (1974.)</a:t>
            </a:r>
          </a:p>
          <a:p>
            <a:pPr algn="just"/>
            <a:r>
              <a:rPr lang="ru-RU" sz="1600" dirty="0">
                <a:solidFill>
                  <a:schemeClr val="tx1">
                    <a:lumMod val="75000"/>
                    <a:lumOff val="25000"/>
                  </a:schemeClr>
                </a:solidFill>
                <a:latin typeface="Gabriola" panose="04040605051002020D02" pitchFamily="82" charset="0"/>
              </a:rPr>
              <a:t>      Воспитала шестерых детей. Награждена «Медалью материнства 2 и 1 степени».</a:t>
            </a:r>
          </a:p>
          <a:p>
            <a:r>
              <a:rPr lang="ru-RU" sz="1600" dirty="0">
                <a:solidFill>
                  <a:schemeClr val="tx1">
                    <a:lumMod val="75000"/>
                    <a:lumOff val="25000"/>
                  </a:schemeClr>
                </a:solidFill>
                <a:latin typeface="Gabriola" panose="04040605051002020D02" pitchFamily="82" charset="0"/>
              </a:rPr>
              <a:t> </a:t>
            </a:r>
            <a:endParaRPr lang="ru-RU" sz="1600" dirty="0" smtClean="0">
              <a:solidFill>
                <a:schemeClr val="tx1">
                  <a:lumMod val="75000"/>
                  <a:lumOff val="25000"/>
                </a:schemeClr>
              </a:solidFill>
              <a:latin typeface="Gabriola" panose="04040605051002020D02" pitchFamily="82" charset="0"/>
            </a:endParaRPr>
          </a:p>
          <a:p>
            <a:endParaRPr lang="ru-RU" sz="1600" dirty="0">
              <a:solidFill>
                <a:schemeClr val="tx1">
                  <a:lumMod val="75000"/>
                  <a:lumOff val="25000"/>
                </a:schemeClr>
              </a:solidFill>
              <a:latin typeface="Gabriola" panose="04040605051002020D02" pitchFamily="82" charset="0"/>
            </a:endParaRPr>
          </a:p>
          <a:p>
            <a:endParaRPr lang="ru-RU" sz="1600" dirty="0" smtClean="0">
              <a:solidFill>
                <a:schemeClr val="tx1">
                  <a:lumMod val="75000"/>
                  <a:lumOff val="25000"/>
                </a:schemeClr>
              </a:solidFill>
              <a:latin typeface="Gabriola" panose="04040605051002020D02" pitchFamily="82" charset="0"/>
            </a:endParaRPr>
          </a:p>
          <a:p>
            <a:endParaRPr lang="ru-RU" sz="1600" dirty="0">
              <a:solidFill>
                <a:schemeClr val="tx1">
                  <a:lumMod val="75000"/>
                  <a:lumOff val="25000"/>
                </a:schemeClr>
              </a:solidFill>
              <a:latin typeface="Gabriola" panose="04040605051002020D02" pitchFamily="82" charset="0"/>
            </a:endParaRPr>
          </a:p>
          <a:p>
            <a:r>
              <a:rPr lang="ru-RU" sz="1050" dirty="0">
                <a:solidFill>
                  <a:schemeClr val="tx1">
                    <a:lumMod val="75000"/>
                    <a:lumOff val="25000"/>
                  </a:schemeClr>
                </a:solidFill>
                <a:latin typeface="Gabriola" panose="04040605051002020D02" pitchFamily="82" charset="0"/>
              </a:rPr>
              <a:t>Почетные жители района // Наш район.-2008.-04 декабрь</a:t>
            </a:r>
            <a:r>
              <a:rPr lang="ru-RU" sz="1050" dirty="0" smtClean="0">
                <a:solidFill>
                  <a:schemeClr val="tx1">
                    <a:lumMod val="75000"/>
                    <a:lumOff val="25000"/>
                  </a:schemeClr>
                </a:solidFill>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9</a:t>
            </a:r>
            <a:endParaRPr lang="ru-RU" sz="1600"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412776"/>
            <a:ext cx="3320880" cy="3136688"/>
          </a:xfrm>
          <a:prstGeom prst="rect">
            <a:avLst/>
          </a:prstGeom>
          <a:effectLst>
            <a:softEdge rad="127000"/>
          </a:effectLst>
        </p:spPr>
      </p:pic>
      <p:sp>
        <p:nvSpPr>
          <p:cNvPr id="12" name="TextBox 11"/>
          <p:cNvSpPr txBox="1"/>
          <p:nvPr/>
        </p:nvSpPr>
        <p:spPr>
          <a:xfrm>
            <a:off x="874123" y="4580688"/>
            <a:ext cx="3672408" cy="830997"/>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90 лет </a:t>
            </a:r>
            <a:r>
              <a:rPr lang="ru-RU" sz="1600" dirty="0">
                <a:solidFill>
                  <a:schemeClr val="tx1">
                    <a:lumMod val="75000"/>
                    <a:lumOff val="25000"/>
                  </a:schemeClr>
                </a:solidFill>
                <a:latin typeface="Gabriola" panose="04040605051002020D02" pitchFamily="82" charset="0"/>
              </a:rPr>
              <a:t>назад (1928-2010) родилась </a:t>
            </a:r>
            <a:r>
              <a:rPr lang="ru-RU" sz="1600" b="1" dirty="0">
                <a:solidFill>
                  <a:schemeClr val="tx1">
                    <a:lumMod val="75000"/>
                    <a:lumOff val="25000"/>
                  </a:schemeClr>
                </a:solidFill>
                <a:latin typeface="Gabriola" panose="04040605051002020D02" pitchFamily="82" charset="0"/>
              </a:rPr>
              <a:t>Скосырева Екатерина Васильевна</a:t>
            </a:r>
            <a:r>
              <a:rPr lang="ru-RU" sz="1600" dirty="0">
                <a:solidFill>
                  <a:schemeClr val="tx1">
                    <a:lumMod val="75000"/>
                    <a:lumOff val="25000"/>
                  </a:schemeClr>
                </a:solidFill>
                <a:latin typeface="Gabriola" panose="04040605051002020D02" pitchFamily="82" charset="0"/>
              </a:rPr>
              <a:t>, Почетный гражданин Ханты-Мансийского района (2007</a:t>
            </a:r>
            <a:r>
              <a:rPr lang="ru-RU" sz="1600" dirty="0" smtClean="0">
                <a:solidFill>
                  <a:schemeClr val="tx1">
                    <a:lumMod val="75000"/>
                    <a:lumOff val="25000"/>
                  </a:schemeClr>
                </a:solidFill>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743234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11</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25 апреля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10</a:t>
            </a:r>
            <a:endParaRPr lang="ru-RU" sz="1600" dirty="0"/>
          </a:p>
        </p:txBody>
      </p:sp>
      <p:sp>
        <p:nvSpPr>
          <p:cNvPr id="12" name="TextBox 11"/>
          <p:cNvSpPr txBox="1"/>
          <p:nvPr/>
        </p:nvSpPr>
        <p:spPr>
          <a:xfrm>
            <a:off x="4733338" y="1398136"/>
            <a:ext cx="3799102" cy="5339923"/>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60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(1958) на заседании исполнительного комитета </a:t>
            </a:r>
            <a:r>
              <a:rPr lang="ru-RU" sz="1600" dirty="0" err="1">
                <a:solidFill>
                  <a:schemeClr val="tx1">
                    <a:lumMod val="75000"/>
                    <a:lumOff val="25000"/>
                  </a:schemeClr>
                </a:solidFill>
                <a:latin typeface="Gabriola" panose="04040605051002020D02" pitchFamily="82" charset="0"/>
              </a:rPr>
              <a:t>Самаровского</a:t>
            </a:r>
            <a:r>
              <a:rPr lang="ru-RU" sz="1600" dirty="0">
                <a:solidFill>
                  <a:schemeClr val="tx1">
                    <a:lumMod val="75000"/>
                    <a:lumOff val="25000"/>
                  </a:schemeClr>
                </a:solidFill>
                <a:latin typeface="Gabriola" panose="04040605051002020D02" pitchFamily="82" charset="0"/>
              </a:rPr>
              <a:t> районного Совета депутатов трудящихся Ханты-Мансийского национального округа Тюменской области принято решение открыть двухкомплектную школу на лесоучастке </a:t>
            </a:r>
            <a:r>
              <a:rPr lang="ru-RU" sz="1600" dirty="0" err="1">
                <a:solidFill>
                  <a:schemeClr val="tx1">
                    <a:lumMod val="75000"/>
                    <a:lumOff val="25000"/>
                  </a:schemeClr>
                </a:solidFill>
                <a:latin typeface="Gabriola" panose="04040605051002020D02" pitchFamily="82" charset="0"/>
              </a:rPr>
              <a:t>Пырьях</a:t>
            </a:r>
            <a:r>
              <a:rPr lang="ru-RU" sz="1600" dirty="0">
                <a:solidFill>
                  <a:schemeClr val="tx1">
                    <a:lumMod val="75000"/>
                    <a:lumOff val="25000"/>
                  </a:schemeClr>
                </a:solidFill>
                <a:latin typeface="Gabriola" panose="04040605051002020D02" pitchFamily="82" charset="0"/>
              </a:rPr>
              <a:t>, где будет заниматься 25 человек. Сейчас это Муниципальное казенное общеобразовательное учреждение Ханты-Мансийского района «Основная общеобразовательная школа п. </a:t>
            </a:r>
            <a:r>
              <a:rPr lang="ru-RU" sz="1600" dirty="0" err="1">
                <a:solidFill>
                  <a:schemeClr val="tx1">
                    <a:lumMod val="75000"/>
                    <a:lumOff val="25000"/>
                  </a:schemeClr>
                </a:solidFill>
                <a:latin typeface="Gabriola" panose="04040605051002020D02" pitchFamily="82" charset="0"/>
              </a:rPr>
              <a:t>Пырьях</a:t>
            </a:r>
            <a:r>
              <a:rPr lang="ru-RU" sz="1600" dirty="0">
                <a:solidFill>
                  <a:schemeClr val="tx1">
                    <a:lumMod val="75000"/>
                    <a:lumOff val="25000"/>
                  </a:schemeClr>
                </a:solidFill>
                <a:latin typeface="Gabriola" panose="04040605051002020D02" pitchFamily="82" charset="0"/>
              </a:rPr>
              <a:t>».</a:t>
            </a:r>
          </a:p>
          <a:p>
            <a:r>
              <a:rPr lang="ru-RU" sz="1600" dirty="0">
                <a:solidFill>
                  <a:schemeClr val="tx1">
                    <a:lumMod val="75000"/>
                    <a:lumOff val="25000"/>
                  </a:schemeClr>
                </a:solidFill>
                <a:latin typeface="Gabriola" panose="04040605051002020D02" pitchFamily="82" charset="0"/>
              </a:rPr>
              <a:t> </a:t>
            </a:r>
            <a:endParaRPr lang="ru-RU" sz="1600" dirty="0" smtClean="0">
              <a:solidFill>
                <a:schemeClr val="tx1">
                  <a:lumMod val="75000"/>
                  <a:lumOff val="25000"/>
                </a:schemeClr>
              </a:solidFill>
              <a:latin typeface="Gabriola" panose="04040605051002020D02" pitchFamily="82" charset="0"/>
            </a:endParaRPr>
          </a:p>
          <a:p>
            <a:endParaRPr lang="ru-RU" sz="1600" dirty="0">
              <a:solidFill>
                <a:schemeClr val="tx1">
                  <a:lumMod val="75000"/>
                  <a:lumOff val="25000"/>
                </a:schemeClr>
              </a:solidFill>
              <a:latin typeface="Gabriola" panose="04040605051002020D02" pitchFamily="82" charset="0"/>
            </a:endParaRPr>
          </a:p>
          <a:p>
            <a:endParaRPr lang="ru-RU" sz="1600" dirty="0" smtClean="0">
              <a:solidFill>
                <a:schemeClr val="tx1">
                  <a:lumMod val="75000"/>
                  <a:lumOff val="25000"/>
                </a:schemeClr>
              </a:solidFill>
              <a:latin typeface="Gabriola" panose="04040605051002020D02" pitchFamily="82" charset="0"/>
            </a:endParaRPr>
          </a:p>
          <a:p>
            <a:endParaRPr lang="ru-RU" sz="1600" dirty="0">
              <a:solidFill>
                <a:schemeClr val="tx1">
                  <a:lumMod val="75000"/>
                  <a:lumOff val="25000"/>
                </a:schemeClr>
              </a:solidFill>
              <a:latin typeface="Gabriola" panose="04040605051002020D02" pitchFamily="82" charset="0"/>
            </a:endParaRPr>
          </a:p>
          <a:p>
            <a:endParaRPr lang="ru-RU" sz="1600" dirty="0" smtClean="0">
              <a:solidFill>
                <a:schemeClr val="tx1">
                  <a:lumMod val="75000"/>
                  <a:lumOff val="25000"/>
                </a:schemeClr>
              </a:solidFill>
              <a:latin typeface="Gabriola" panose="04040605051002020D02" pitchFamily="82" charset="0"/>
            </a:endParaRPr>
          </a:p>
          <a:p>
            <a:endParaRPr lang="ru-RU" sz="1600" dirty="0" smtClean="0">
              <a:solidFill>
                <a:schemeClr val="tx1">
                  <a:lumMod val="75000"/>
                  <a:lumOff val="25000"/>
                </a:schemeClr>
              </a:solidFill>
              <a:latin typeface="Gabriola" panose="04040605051002020D02" pitchFamily="82" charset="0"/>
            </a:endParaRPr>
          </a:p>
          <a:p>
            <a:endParaRPr lang="ru-RU" sz="1600" dirty="0">
              <a:solidFill>
                <a:schemeClr val="tx1">
                  <a:lumMod val="75000"/>
                  <a:lumOff val="25000"/>
                </a:schemeClr>
              </a:solidFill>
              <a:latin typeface="Gabriola" panose="04040605051002020D02" pitchFamily="82" charset="0"/>
            </a:endParaRPr>
          </a:p>
          <a:p>
            <a:endParaRPr lang="ru-RU" sz="1600" dirty="0" smtClean="0">
              <a:solidFill>
                <a:schemeClr val="tx1">
                  <a:lumMod val="75000"/>
                  <a:lumOff val="25000"/>
                </a:schemeClr>
              </a:solidFill>
              <a:latin typeface="Gabriola" panose="04040605051002020D02" pitchFamily="82" charset="0"/>
            </a:endParaRPr>
          </a:p>
          <a:p>
            <a:endParaRPr lang="ru-RU" sz="1600" dirty="0">
              <a:solidFill>
                <a:schemeClr val="tx1">
                  <a:lumMod val="75000"/>
                  <a:lumOff val="25000"/>
                </a:schemeClr>
              </a:solidFill>
              <a:latin typeface="Gabriola" panose="04040605051002020D02" pitchFamily="82" charset="0"/>
            </a:endParaRPr>
          </a:p>
          <a:p>
            <a:r>
              <a:rPr lang="ru-RU" sz="1050" dirty="0" smtClean="0">
                <a:solidFill>
                  <a:schemeClr val="tx1">
                    <a:lumMod val="75000"/>
                    <a:lumOff val="25000"/>
                  </a:schemeClr>
                </a:solidFill>
                <a:latin typeface="Gabriola" panose="04040605051002020D02" pitchFamily="82" charset="0"/>
              </a:rPr>
              <a:t> </a:t>
            </a:r>
            <a:r>
              <a:rPr lang="ru-RU" sz="1050" dirty="0">
                <a:solidFill>
                  <a:schemeClr val="tx1">
                    <a:lumMod val="75000"/>
                    <a:lumOff val="25000"/>
                  </a:schemeClr>
                </a:solidFill>
                <a:latin typeface="Gabriola" panose="04040605051002020D02" pitchFamily="82" charset="0"/>
              </a:rPr>
              <a:t>КУ «Государственный архив Югры». Ф.16. Оп.1. Д. 459. Л.218.</a:t>
            </a:r>
          </a:p>
          <a:p>
            <a:r>
              <a:rPr lang="ru-RU" sz="1050" dirty="0">
                <a:solidFill>
                  <a:schemeClr val="tx1">
                    <a:lumMod val="75000"/>
                    <a:lumOff val="25000"/>
                  </a:schemeClr>
                </a:solidFill>
                <a:latin typeface="Gabriola" panose="04040605051002020D02" pitchFamily="82" charset="0"/>
              </a:rPr>
              <a:t> Никанорова И.П. С чего начинается Родина // Наш р-н. – 2013. – 27 июнь.</a:t>
            </a:r>
          </a:p>
          <a:p>
            <a:pPr algn="just"/>
            <a:endParaRPr lang="ru-RU" sz="16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45" y="1446369"/>
            <a:ext cx="3559944" cy="2664396"/>
          </a:xfrm>
          <a:prstGeom prst="rect">
            <a:avLst/>
          </a:prstGeom>
          <a:effectLst>
            <a:softEdge rad="114300"/>
          </a:effectLst>
        </p:spPr>
      </p:pic>
    </p:spTree>
    <p:extLst>
      <p:ext uri="{BB962C8B-B14F-4D97-AF65-F5344CB8AC3E}">
        <p14:creationId xmlns:p14="http://schemas.microsoft.com/office/powerpoint/2010/main" val="1937479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12</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13 июля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11</a:t>
            </a:r>
            <a:endParaRPr lang="ru-RU" sz="1600" dirty="0"/>
          </a:p>
        </p:txBody>
      </p:sp>
      <p:sp>
        <p:nvSpPr>
          <p:cNvPr id="12" name="TextBox 11"/>
          <p:cNvSpPr txBox="1"/>
          <p:nvPr/>
        </p:nvSpPr>
        <p:spPr>
          <a:xfrm>
            <a:off x="4618707" y="1209482"/>
            <a:ext cx="3922441" cy="5516895"/>
          </a:xfrm>
          <a:prstGeom prst="rect">
            <a:avLst/>
          </a:prstGeom>
          <a:noFill/>
        </p:spPr>
        <p:txBody>
          <a:bodyPr wrap="square" rtlCol="0">
            <a:spAutoFit/>
          </a:bodyPr>
          <a:lstStyle/>
          <a:p>
            <a:pPr algn="just"/>
            <a:r>
              <a:rPr lang="ru-RU" sz="1500" dirty="0" err="1" smtClean="0">
                <a:solidFill>
                  <a:schemeClr val="tx1">
                    <a:lumMod val="75000"/>
                    <a:lumOff val="25000"/>
                  </a:schemeClr>
                </a:solidFill>
                <a:latin typeface="Gabriola" panose="04040605051002020D02" pitchFamily="82" charset="0"/>
              </a:rPr>
              <a:t>Шапша</a:t>
            </a:r>
            <a:r>
              <a:rPr lang="ru-RU" sz="1500" dirty="0" smtClean="0">
                <a:solidFill>
                  <a:schemeClr val="tx1">
                    <a:lumMod val="75000"/>
                    <a:lumOff val="25000"/>
                  </a:schemeClr>
                </a:solidFill>
                <a:latin typeface="Gabriola" panose="04040605051002020D02" pitchFamily="82" charset="0"/>
              </a:rPr>
              <a:t> </a:t>
            </a:r>
            <a:r>
              <a:rPr lang="ru-RU" sz="1500" dirty="0">
                <a:solidFill>
                  <a:schemeClr val="tx1">
                    <a:lumMod val="75000"/>
                    <a:lumOff val="25000"/>
                  </a:schemeClr>
                </a:solidFill>
                <a:latin typeface="Gabriola" panose="04040605051002020D02" pitchFamily="82" charset="0"/>
              </a:rPr>
              <a:t>– центр одноименного сельского поселения, расположен в центральной части Ханты-Мансийского района в междуречье Оби и </a:t>
            </a:r>
            <a:r>
              <a:rPr lang="ru-RU" sz="1500" dirty="0" smtClean="0">
                <a:solidFill>
                  <a:schemeClr val="tx1">
                    <a:lumMod val="75000"/>
                    <a:lumOff val="25000"/>
                  </a:schemeClr>
                </a:solidFill>
                <a:latin typeface="Gabriola" panose="04040605051002020D02" pitchFamily="82" charset="0"/>
              </a:rPr>
              <a:t>Иртыша. Само </a:t>
            </a:r>
            <a:r>
              <a:rPr lang="ru-RU" sz="1500" dirty="0">
                <a:solidFill>
                  <a:schemeClr val="tx1">
                    <a:lumMod val="75000"/>
                    <a:lumOff val="25000"/>
                  </a:schemeClr>
                </a:solidFill>
                <a:latin typeface="Gabriola" panose="04040605051002020D02" pitchFamily="82" charset="0"/>
              </a:rPr>
              <a:t>название </a:t>
            </a:r>
            <a:r>
              <a:rPr lang="ru-RU" sz="1500" dirty="0" err="1">
                <a:solidFill>
                  <a:schemeClr val="tx1">
                    <a:lumMod val="75000"/>
                    <a:lumOff val="25000"/>
                  </a:schemeClr>
                </a:solidFill>
                <a:latin typeface="Gabriola" panose="04040605051002020D02" pitchFamily="82" charset="0"/>
              </a:rPr>
              <a:t>Шапша</a:t>
            </a:r>
            <a:r>
              <a:rPr lang="ru-RU" sz="1500" dirty="0">
                <a:solidFill>
                  <a:schemeClr val="tx1">
                    <a:lumMod val="75000"/>
                    <a:lumOff val="25000"/>
                  </a:schemeClr>
                </a:solidFill>
                <a:latin typeface="Gabriola" panose="04040605051002020D02" pitchFamily="82" charset="0"/>
              </a:rPr>
              <a:t> переводится с хантыйского как «Бугор, разделенный рекой».</a:t>
            </a:r>
          </a:p>
          <a:p>
            <a:pPr algn="just"/>
            <a:r>
              <a:rPr lang="ru-RU" sz="1500" dirty="0" smtClean="0">
                <a:solidFill>
                  <a:schemeClr val="tx1">
                    <a:lumMod val="75000"/>
                    <a:lumOff val="25000"/>
                  </a:schemeClr>
                </a:solidFill>
                <a:latin typeface="Gabriola" panose="04040605051002020D02" pitchFamily="82" charset="0"/>
              </a:rPr>
              <a:t>        Основана </a:t>
            </a:r>
            <a:r>
              <a:rPr lang="ru-RU" sz="1500" dirty="0">
                <a:solidFill>
                  <a:schemeClr val="tx1">
                    <a:lumMod val="75000"/>
                    <a:lumOff val="25000"/>
                  </a:schemeClr>
                </a:solidFill>
                <a:latin typeface="Gabriola" panose="04040605051002020D02" pitchFamily="82" charset="0"/>
              </a:rPr>
              <a:t>в 1828 году русскими ямщиками Лыткиным, </a:t>
            </a:r>
            <a:r>
              <a:rPr lang="ru-RU" sz="1500" dirty="0" err="1">
                <a:solidFill>
                  <a:schemeClr val="tx1">
                    <a:lumMod val="75000"/>
                    <a:lumOff val="25000"/>
                  </a:schemeClr>
                </a:solidFill>
                <a:latin typeface="Gabriola" panose="04040605051002020D02" pitchFamily="82" charset="0"/>
              </a:rPr>
              <a:t>Змановским</a:t>
            </a:r>
            <a:r>
              <a:rPr lang="ru-RU" sz="1500" dirty="0">
                <a:solidFill>
                  <a:schemeClr val="tx1">
                    <a:lumMod val="75000"/>
                    <a:lumOff val="25000"/>
                  </a:schemeClr>
                </a:solidFill>
                <a:latin typeface="Gabriola" panose="04040605051002020D02" pitchFamily="82" charset="0"/>
              </a:rPr>
              <a:t> и отставным солдатом Зуевым. Они купили у остяков, живущих в </a:t>
            </a:r>
            <a:r>
              <a:rPr lang="ru-RU" sz="1500" dirty="0" err="1">
                <a:solidFill>
                  <a:schemeClr val="tx1">
                    <a:lumMod val="75000"/>
                    <a:lumOff val="25000"/>
                  </a:schemeClr>
                </a:solidFill>
                <a:latin typeface="Gabriola" panose="04040605051002020D02" pitchFamily="82" charset="0"/>
              </a:rPr>
              <a:t>Шапшинских</a:t>
            </a:r>
            <a:r>
              <a:rPr lang="ru-RU" sz="1500" dirty="0">
                <a:solidFill>
                  <a:schemeClr val="tx1">
                    <a:lumMod val="75000"/>
                    <a:lumOff val="25000"/>
                  </a:schemeClr>
                </a:solidFill>
                <a:latin typeface="Gabriola" panose="04040605051002020D02" pitchFamily="82" charset="0"/>
              </a:rPr>
              <a:t> юртах, землю для поселения. Это место, так называемая «старая деревня», находилось в трех километрах от современной </a:t>
            </a:r>
            <a:r>
              <a:rPr lang="ru-RU" sz="1500" dirty="0" err="1">
                <a:solidFill>
                  <a:schemeClr val="tx1">
                    <a:lumMod val="75000"/>
                    <a:lumOff val="25000"/>
                  </a:schemeClr>
                </a:solidFill>
                <a:latin typeface="Gabriola" panose="04040605051002020D02" pitchFamily="82" charset="0"/>
              </a:rPr>
              <a:t>Шапши</a:t>
            </a:r>
            <a:r>
              <a:rPr lang="ru-RU" sz="1500" dirty="0">
                <a:solidFill>
                  <a:schemeClr val="tx1">
                    <a:lumMod val="75000"/>
                    <a:lumOff val="25000"/>
                  </a:schemeClr>
                </a:solidFill>
                <a:latin typeface="Gabriola" panose="04040605051002020D02" pitchFamily="82" charset="0"/>
              </a:rPr>
              <a:t> и соединилось с ней в начале 20 в.</a:t>
            </a:r>
          </a:p>
          <a:p>
            <a:pPr algn="just"/>
            <a:r>
              <a:rPr lang="ru-RU" sz="1500" dirty="0">
                <a:solidFill>
                  <a:schemeClr val="tx1">
                    <a:lumMod val="75000"/>
                    <a:lumOff val="25000"/>
                  </a:schemeClr>
                </a:solidFill>
                <a:latin typeface="Gabriola" panose="04040605051002020D02" pitchFamily="82" charset="0"/>
              </a:rPr>
              <a:t>       В январе 1920 года на этой территории был образован </a:t>
            </a:r>
            <a:r>
              <a:rPr lang="ru-RU" sz="1500" dirty="0" err="1">
                <a:solidFill>
                  <a:schemeClr val="tx1">
                    <a:lumMod val="75000"/>
                    <a:lumOff val="25000"/>
                  </a:schemeClr>
                </a:solidFill>
                <a:latin typeface="Gabriola" panose="04040605051002020D02" pitchFamily="82" charset="0"/>
              </a:rPr>
              <a:t>Зенковский</a:t>
            </a:r>
            <a:r>
              <a:rPr lang="ru-RU" sz="1500" dirty="0">
                <a:solidFill>
                  <a:schemeClr val="tx1">
                    <a:lumMod val="75000"/>
                    <a:lumOff val="25000"/>
                  </a:schemeClr>
                </a:solidFill>
                <a:latin typeface="Gabriola" panose="04040605051002020D02" pitchFamily="82" charset="0"/>
              </a:rPr>
              <a:t> сельсовет. В январе 1924 года </a:t>
            </a:r>
            <a:r>
              <a:rPr lang="ru-RU" sz="1500" dirty="0" err="1">
                <a:solidFill>
                  <a:schemeClr val="tx1">
                    <a:lumMod val="75000"/>
                    <a:lumOff val="25000"/>
                  </a:schemeClr>
                </a:solidFill>
                <a:latin typeface="Gabriola" panose="04040605051002020D02" pitchFamily="82" charset="0"/>
              </a:rPr>
              <a:t>Зенковский</a:t>
            </a:r>
            <a:r>
              <a:rPr lang="ru-RU" sz="1500" dirty="0">
                <a:solidFill>
                  <a:schemeClr val="tx1">
                    <a:lumMod val="75000"/>
                    <a:lumOff val="25000"/>
                  </a:schemeClr>
                </a:solidFill>
                <a:latin typeface="Gabriola" panose="04040605051002020D02" pitchFamily="82" charset="0"/>
              </a:rPr>
              <a:t> сельсовет включен в состав </a:t>
            </a:r>
            <a:r>
              <a:rPr lang="ru-RU" sz="1500" dirty="0" err="1">
                <a:solidFill>
                  <a:schemeClr val="tx1">
                    <a:lumMod val="75000"/>
                    <a:lumOff val="25000"/>
                  </a:schemeClr>
                </a:solidFill>
                <a:latin typeface="Gabriola" panose="04040605051002020D02" pitchFamily="82" charset="0"/>
              </a:rPr>
              <a:t>Самаровского</a:t>
            </a:r>
            <a:r>
              <a:rPr lang="ru-RU" sz="1500" dirty="0">
                <a:solidFill>
                  <a:schemeClr val="tx1">
                    <a:lumMod val="75000"/>
                    <a:lumOff val="25000"/>
                  </a:schemeClr>
                </a:solidFill>
                <a:latin typeface="Gabriola" panose="04040605051002020D02" pitchFamily="82" charset="0"/>
              </a:rPr>
              <a:t> района. 24 июня 1986 года переименован в </a:t>
            </a:r>
            <a:r>
              <a:rPr lang="ru-RU" sz="1500" dirty="0" err="1">
                <a:solidFill>
                  <a:schemeClr val="tx1">
                    <a:lumMod val="75000"/>
                    <a:lumOff val="25000"/>
                  </a:schemeClr>
                </a:solidFill>
                <a:latin typeface="Gabriola" panose="04040605051002020D02" pitchFamily="82" charset="0"/>
              </a:rPr>
              <a:t>Шапшинский</a:t>
            </a:r>
            <a:r>
              <a:rPr lang="ru-RU" sz="1500" dirty="0">
                <a:solidFill>
                  <a:schemeClr val="tx1">
                    <a:lumMod val="75000"/>
                    <a:lumOff val="25000"/>
                  </a:schemeClr>
                </a:solidFill>
                <a:latin typeface="Gabriola" panose="04040605051002020D02" pitchFamily="82" charset="0"/>
              </a:rPr>
              <a:t> сельсовет. С 1997 года – сельская администрация, с административным подчинением с. </a:t>
            </a:r>
            <a:r>
              <a:rPr lang="ru-RU" sz="1500" dirty="0" err="1">
                <a:solidFill>
                  <a:schemeClr val="tx1">
                    <a:lumMod val="75000"/>
                    <a:lumOff val="25000"/>
                  </a:schemeClr>
                </a:solidFill>
                <a:latin typeface="Gabriola" panose="04040605051002020D02" pitchFamily="82" charset="0"/>
              </a:rPr>
              <a:t>Зенково</a:t>
            </a:r>
            <a:r>
              <a:rPr lang="ru-RU" sz="1500" dirty="0">
                <a:solidFill>
                  <a:schemeClr val="tx1">
                    <a:lumMod val="75000"/>
                    <a:lumOff val="25000"/>
                  </a:schemeClr>
                </a:solidFill>
                <a:latin typeface="Gabriola" panose="04040605051002020D02" pitchFamily="82" charset="0"/>
              </a:rPr>
              <a:t>. С 1 января 2006 года </a:t>
            </a:r>
            <a:r>
              <a:rPr lang="ru-RU" sz="1500" dirty="0" err="1">
                <a:solidFill>
                  <a:schemeClr val="tx1">
                    <a:lumMod val="75000"/>
                    <a:lumOff val="25000"/>
                  </a:schemeClr>
                </a:solidFill>
                <a:latin typeface="Gabriola" panose="04040605051002020D02" pitchFamily="82" charset="0"/>
              </a:rPr>
              <a:t>Шапша</a:t>
            </a:r>
            <a:r>
              <a:rPr lang="ru-RU" sz="1500" dirty="0">
                <a:solidFill>
                  <a:schemeClr val="tx1">
                    <a:lumMod val="75000"/>
                    <a:lumOff val="25000"/>
                  </a:schemeClr>
                </a:solidFill>
                <a:latin typeface="Gabriola" panose="04040605051002020D02" pitchFamily="82" charset="0"/>
              </a:rPr>
              <a:t> является Муниципальным образованием Ханты-Мансийского автономного округа – Югры с наделенным статусом сельского поселения.</a:t>
            </a:r>
          </a:p>
          <a:p>
            <a:pPr algn="just"/>
            <a:endParaRPr lang="ru-RU" sz="1050" dirty="0" smtClean="0">
              <a:solidFill>
                <a:schemeClr val="tx1">
                  <a:lumMod val="75000"/>
                  <a:lumOff val="25000"/>
                </a:schemeClr>
              </a:solidFill>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Устав сельского поселения </a:t>
            </a:r>
            <a:r>
              <a:rPr lang="ru-RU" sz="1050" dirty="0" err="1" smtClean="0">
                <a:solidFill>
                  <a:schemeClr val="tx1">
                    <a:lumMod val="75000"/>
                    <a:lumOff val="25000"/>
                  </a:schemeClr>
                </a:solidFill>
                <a:latin typeface="Gabriola" panose="04040605051002020D02" pitchFamily="82" charset="0"/>
              </a:rPr>
              <a:t>Шапша</a:t>
            </a:r>
            <a:r>
              <a:rPr lang="ru-RU" sz="1050" dirty="0" smtClean="0">
                <a:solidFill>
                  <a:schemeClr val="tx1">
                    <a:lumMod val="75000"/>
                    <a:lumOff val="25000"/>
                  </a:schemeClr>
                </a:solidFill>
                <a:latin typeface="Gabriola" panose="04040605051002020D02" pitchFamily="82" charset="0"/>
              </a:rPr>
              <a:t> (решение Советом депутатов сельского поселения </a:t>
            </a:r>
            <a:r>
              <a:rPr lang="ru-RU" sz="1050" dirty="0" err="1" smtClean="0">
                <a:solidFill>
                  <a:schemeClr val="tx1">
                    <a:lumMod val="75000"/>
                    <a:lumOff val="25000"/>
                  </a:schemeClr>
                </a:solidFill>
                <a:latin typeface="Gabriola" panose="04040605051002020D02" pitchFamily="82" charset="0"/>
              </a:rPr>
              <a:t>Шапша</a:t>
            </a:r>
            <a:r>
              <a:rPr lang="ru-RU" sz="1050" dirty="0" smtClean="0">
                <a:solidFill>
                  <a:schemeClr val="tx1">
                    <a:lumMod val="75000"/>
                    <a:lumOff val="25000"/>
                  </a:schemeClr>
                </a:solidFill>
                <a:latin typeface="Gabriola" panose="04040605051002020D02" pitchFamily="82" charset="0"/>
              </a:rPr>
              <a:t> №19 от 20.04.2009 (с изменениями и дополнениями).</a:t>
            </a:r>
          </a:p>
          <a:p>
            <a:pPr algn="just"/>
            <a:r>
              <a:rPr lang="ru-RU" sz="1050" dirty="0" smtClean="0">
                <a:solidFill>
                  <a:schemeClr val="tx1">
                    <a:lumMod val="75000"/>
                    <a:lumOff val="25000"/>
                  </a:schemeClr>
                </a:solidFill>
                <a:latin typeface="Gabriola" panose="04040605051002020D02" pitchFamily="82" charset="0"/>
              </a:rPr>
              <a:t>Моей маленькой Шапше-280 лет. // Наш район.-2008.-18 сентябрь.</a:t>
            </a:r>
          </a:p>
          <a:p>
            <a:pPr algn="just"/>
            <a:r>
              <a:rPr lang="ru-RU" sz="1050" dirty="0" smtClean="0">
                <a:solidFill>
                  <a:schemeClr val="tx1">
                    <a:lumMod val="75000"/>
                    <a:lumOff val="25000"/>
                  </a:schemeClr>
                </a:solidFill>
                <a:latin typeface="Gabriola" panose="04040605051002020D02" pitchFamily="82" charset="0"/>
              </a:rPr>
              <a:t>Вместе мы делаем жизнь на селе лучше// Наш район.-2013.-08 май.</a:t>
            </a:r>
            <a:endParaRPr lang="ru-RU" sz="1600"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556792"/>
            <a:ext cx="2415036" cy="3023869"/>
          </a:xfrm>
          <a:prstGeom prst="rect">
            <a:avLst/>
          </a:prstGeom>
          <a:effectLst>
            <a:softEdge rad="50800"/>
          </a:effectLst>
        </p:spPr>
      </p:pic>
      <p:sp>
        <p:nvSpPr>
          <p:cNvPr id="11" name="TextBox 10"/>
          <p:cNvSpPr txBox="1"/>
          <p:nvPr/>
        </p:nvSpPr>
        <p:spPr>
          <a:xfrm>
            <a:off x="779876" y="4797152"/>
            <a:ext cx="3720116" cy="830997"/>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290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(1728) основана деревня </a:t>
            </a:r>
            <a:r>
              <a:rPr lang="ru-RU" sz="1600" dirty="0" err="1">
                <a:solidFill>
                  <a:schemeClr val="tx1">
                    <a:lumMod val="75000"/>
                    <a:lumOff val="25000"/>
                  </a:schemeClr>
                </a:solidFill>
                <a:latin typeface="Gabriola" panose="04040605051002020D02" pitchFamily="82" charset="0"/>
              </a:rPr>
              <a:t>Шапша</a:t>
            </a:r>
            <a:r>
              <a:rPr lang="ru-RU" sz="1600" dirty="0">
                <a:solidFill>
                  <a:schemeClr val="tx1">
                    <a:lumMod val="75000"/>
                    <a:lumOff val="25000"/>
                  </a:schemeClr>
                </a:solidFill>
                <a:latin typeface="Gabriola" panose="04040605051002020D02" pitchFamily="82" charset="0"/>
              </a:rPr>
              <a:t> (ныне Ханты-Мансийского района).</a:t>
            </a:r>
          </a:p>
          <a:p>
            <a:pPr algn="just"/>
            <a:r>
              <a:rPr lang="ru-RU" sz="1600" dirty="0">
                <a:solidFill>
                  <a:schemeClr val="tx1">
                    <a:lumMod val="75000"/>
                    <a:lumOff val="25000"/>
                  </a:schemeClr>
                </a:solidFill>
                <a:latin typeface="Gabriola" panose="04040605051002020D02" pitchFamily="82" charset="0"/>
              </a:rPr>
              <a:t>       </a:t>
            </a:r>
          </a:p>
        </p:txBody>
      </p:sp>
    </p:spTree>
    <p:extLst>
      <p:ext uri="{BB962C8B-B14F-4D97-AF65-F5344CB8AC3E}">
        <p14:creationId xmlns:p14="http://schemas.microsoft.com/office/powerpoint/2010/main" val="392766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13</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05 августа</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12</a:t>
            </a:r>
            <a:endParaRPr lang="ru-RU" sz="1600" dirty="0"/>
          </a:p>
        </p:txBody>
      </p:sp>
      <p:sp>
        <p:nvSpPr>
          <p:cNvPr id="12" name="TextBox 11"/>
          <p:cNvSpPr txBox="1"/>
          <p:nvPr/>
        </p:nvSpPr>
        <p:spPr>
          <a:xfrm>
            <a:off x="4633402" y="1384333"/>
            <a:ext cx="3922441" cy="5224507"/>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15 лет </a:t>
            </a:r>
            <a:r>
              <a:rPr lang="ru-RU" sz="1600" dirty="0">
                <a:solidFill>
                  <a:schemeClr val="tx1">
                    <a:lumMod val="75000"/>
                    <a:lumOff val="25000"/>
                  </a:schemeClr>
                </a:solidFill>
                <a:latin typeface="Gabriola" panose="04040605051002020D02" pitchFamily="82" charset="0"/>
              </a:rPr>
              <a:t>назад (2003г.) постановлением №118 главы Ханты-Мансийского района Муниципальному общеобразовательному учреждению «Средняя общеобразовательная школа с. Троица» присвоено имя </a:t>
            </a:r>
            <a:r>
              <a:rPr lang="ru-RU" sz="1600" b="1" dirty="0">
                <a:solidFill>
                  <a:schemeClr val="tx1">
                    <a:lumMod val="75000"/>
                    <a:lumOff val="25000"/>
                  </a:schemeClr>
                </a:solidFill>
                <a:latin typeface="Gabriola" panose="04040605051002020D02" pitchFamily="82" charset="0"/>
              </a:rPr>
              <a:t>Виктора Георгиевича </a:t>
            </a:r>
            <a:r>
              <a:rPr lang="ru-RU" sz="1600" b="1" dirty="0" err="1">
                <a:solidFill>
                  <a:schemeClr val="tx1">
                    <a:lumMod val="75000"/>
                    <a:lumOff val="25000"/>
                  </a:schemeClr>
                </a:solidFill>
                <a:latin typeface="Gabriola" panose="04040605051002020D02" pitchFamily="82" charset="0"/>
              </a:rPr>
              <a:t>Подпругина</a:t>
            </a:r>
            <a:r>
              <a:rPr lang="ru-RU" sz="1600" dirty="0">
                <a:solidFill>
                  <a:schemeClr val="tx1">
                    <a:lumMod val="75000"/>
                    <a:lumOff val="25000"/>
                  </a:schemeClr>
                </a:solidFill>
                <a:latin typeface="Gabriola" panose="04040605051002020D02" pitchFamily="82" charset="0"/>
              </a:rPr>
              <a:t>, Заслуженного работника сельского хозяйства РСФСР, директора </a:t>
            </a:r>
            <a:r>
              <a:rPr lang="ru-RU" sz="1600" dirty="0" err="1">
                <a:solidFill>
                  <a:schemeClr val="tx1">
                    <a:lumMod val="75000"/>
                    <a:lumOff val="25000"/>
                  </a:schemeClr>
                </a:solidFill>
                <a:latin typeface="Gabriola" panose="04040605051002020D02" pitchFamily="82" charset="0"/>
              </a:rPr>
              <a:t>госпромхоза</a:t>
            </a:r>
            <a:r>
              <a:rPr lang="ru-RU" sz="1600" dirty="0">
                <a:solidFill>
                  <a:schemeClr val="tx1">
                    <a:lumMod val="75000"/>
                    <a:lumOff val="25000"/>
                  </a:schemeClr>
                </a:solidFill>
                <a:latin typeface="Gabriola" panose="04040605051002020D02" pitchFamily="82" charset="0"/>
              </a:rPr>
              <a:t> «Ханты-Мансийский».</a:t>
            </a:r>
          </a:p>
          <a:p>
            <a:pPr algn="just"/>
            <a:r>
              <a:rPr lang="ru-RU" sz="1600" dirty="0">
                <a:solidFill>
                  <a:schemeClr val="tx1">
                    <a:lumMod val="75000"/>
                    <a:lumOff val="25000"/>
                  </a:schemeClr>
                </a:solidFill>
                <a:latin typeface="Gabriola" panose="04040605051002020D02" pitchFamily="82" charset="0"/>
              </a:rPr>
              <a:t>       06 марта 2004 года состоялось торжественное открытие мемориальной доски на здании школы.   </a:t>
            </a:r>
          </a:p>
          <a:p>
            <a:pPr algn="just"/>
            <a:r>
              <a:rPr lang="ru-RU" sz="1600" dirty="0">
                <a:solidFill>
                  <a:schemeClr val="tx1">
                    <a:lumMod val="75000"/>
                    <a:lumOff val="25000"/>
                  </a:schemeClr>
                </a:solidFill>
                <a:latin typeface="Gabriola" panose="04040605051002020D02" pitchFamily="82" charset="0"/>
              </a:rPr>
              <a:t> </a:t>
            </a: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Сапунова </a:t>
            </a:r>
            <a:r>
              <a:rPr lang="ru-RU" sz="1050" dirty="0">
                <a:solidFill>
                  <a:schemeClr val="tx1">
                    <a:lumMod val="75000"/>
                    <a:lumOff val="25000"/>
                  </a:schemeClr>
                </a:solidFill>
                <a:latin typeface="Gabriola" panose="04040605051002020D02" pitchFamily="82" charset="0"/>
              </a:rPr>
              <a:t>И.И. Год от года расти нашей молодости// Наш район. – 2013. – 28 марта.</a:t>
            </a:r>
          </a:p>
          <a:p>
            <a:pPr algn="just"/>
            <a:r>
              <a:rPr lang="ru-RU" sz="1050" dirty="0">
                <a:solidFill>
                  <a:schemeClr val="tx1">
                    <a:lumMod val="75000"/>
                    <a:lumOff val="25000"/>
                  </a:schemeClr>
                </a:solidFill>
                <a:latin typeface="Gabriola" panose="04040605051002020D02" pitchFamily="82" charset="0"/>
              </a:rPr>
              <a:t>Сапунова И.И. Большая маленькая школа// Наш район.– 2013.– 18 апреля.</a:t>
            </a:r>
          </a:p>
          <a:p>
            <a:pPr algn="just"/>
            <a:r>
              <a:rPr lang="ru-RU" sz="1050" dirty="0">
                <a:solidFill>
                  <a:schemeClr val="tx1">
                    <a:lumMod val="75000"/>
                    <a:lumOff val="25000"/>
                  </a:schemeClr>
                </a:solidFill>
                <a:latin typeface="Gabriola" panose="04040605051002020D02" pitchFamily="82" charset="0"/>
              </a:rPr>
              <a:t>Светлой памяти труженика. // Наш район. – 2004. – 11 марта.</a:t>
            </a:r>
          </a:p>
          <a:p>
            <a:pPr algn="just"/>
            <a:endParaRPr lang="ru-RU" sz="16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876" y="1412776"/>
            <a:ext cx="3675977" cy="2168252"/>
          </a:xfrm>
          <a:prstGeom prst="rect">
            <a:avLst/>
          </a:prstGeom>
          <a:effectLst>
            <a:softEdge rad="63500"/>
          </a:effectLst>
        </p:spPr>
      </p:pic>
    </p:spTree>
    <p:extLst>
      <p:ext uri="{BB962C8B-B14F-4D97-AF65-F5344CB8AC3E}">
        <p14:creationId xmlns:p14="http://schemas.microsoft.com/office/powerpoint/2010/main" val="68263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14</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12 августа</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13</a:t>
            </a:r>
            <a:endParaRPr lang="ru-RU" sz="1600" dirty="0"/>
          </a:p>
        </p:txBody>
      </p:sp>
      <p:sp>
        <p:nvSpPr>
          <p:cNvPr id="12" name="TextBox 11"/>
          <p:cNvSpPr txBox="1"/>
          <p:nvPr/>
        </p:nvSpPr>
        <p:spPr>
          <a:xfrm>
            <a:off x="4633402" y="1384333"/>
            <a:ext cx="3922441" cy="5170646"/>
          </a:xfrm>
          <a:prstGeom prst="rect">
            <a:avLst/>
          </a:prstGeom>
          <a:noFill/>
        </p:spPr>
        <p:txBody>
          <a:bodyPr wrap="square" rtlCol="0">
            <a:spAutoFit/>
          </a:bodyPr>
          <a:lstStyle/>
          <a:p>
            <a:pPr algn="just"/>
            <a:r>
              <a:rPr lang="ru-RU" sz="1600" dirty="0" smtClean="0">
                <a:solidFill>
                  <a:schemeClr val="tx1">
                    <a:lumMod val="75000"/>
                    <a:lumOff val="25000"/>
                  </a:schemeClr>
                </a:solidFill>
                <a:latin typeface="Gabriola" panose="04040605051002020D02" pitchFamily="82" charset="0"/>
              </a:rPr>
              <a:t>Зверева </a:t>
            </a:r>
            <a:r>
              <a:rPr lang="ru-RU" sz="1600" dirty="0" err="1">
                <a:solidFill>
                  <a:schemeClr val="tx1">
                    <a:lumMod val="75000"/>
                    <a:lumOff val="25000"/>
                  </a:schemeClr>
                </a:solidFill>
                <a:latin typeface="Gabriola" panose="04040605051002020D02" pitchFamily="82" charset="0"/>
              </a:rPr>
              <a:t>Неонила</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Хрисанфовна</a:t>
            </a:r>
            <a:r>
              <a:rPr lang="ru-RU" sz="1600" dirty="0">
                <a:solidFill>
                  <a:schemeClr val="tx1">
                    <a:lumMod val="75000"/>
                    <a:lumOff val="25000"/>
                  </a:schemeClr>
                </a:solidFill>
                <a:latin typeface="Gabriola" panose="04040605051002020D02" pitchFamily="82" charset="0"/>
              </a:rPr>
              <a:t> родилась в деревне </a:t>
            </a:r>
            <a:r>
              <a:rPr lang="ru-RU" sz="1600" dirty="0" err="1">
                <a:solidFill>
                  <a:schemeClr val="tx1">
                    <a:lumMod val="75000"/>
                    <a:lumOff val="25000"/>
                  </a:schemeClr>
                </a:solidFill>
                <a:latin typeface="Gabriola" panose="04040605051002020D02" pitchFamily="82" charset="0"/>
              </a:rPr>
              <a:t>Шапша</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Самаровского</a:t>
            </a:r>
            <a:r>
              <a:rPr lang="ru-RU" sz="1600" dirty="0">
                <a:solidFill>
                  <a:schemeClr val="tx1">
                    <a:lumMod val="75000"/>
                    <a:lumOff val="25000"/>
                  </a:schemeClr>
                </a:solidFill>
                <a:latin typeface="Gabriola" panose="04040605051002020D02" pitchFamily="82" charset="0"/>
              </a:rPr>
              <a:t> района. Получила четырехлетнее образование в сельской школе. Трудовую деятельность начала в 12 лет в колхозе «13 лет Октября» (впоследствии колхоз им. Чапаева). Занималась заготовкой сена, рыбачила. Позже стала работать дояркой. В 1958 году как передовая доярка была направлена на Всесоюзную выставку достижений народного хозяйства в Москву.</a:t>
            </a:r>
          </a:p>
          <a:p>
            <a:pPr algn="just"/>
            <a:r>
              <a:rPr lang="ru-RU" sz="1600" dirty="0" smtClean="0">
                <a:solidFill>
                  <a:schemeClr val="tx1">
                    <a:lumMod val="75000"/>
                    <a:lumOff val="25000"/>
                  </a:schemeClr>
                </a:solidFill>
                <a:latin typeface="Gabriola" panose="04040605051002020D02" pitchFamily="82" charset="0"/>
              </a:rPr>
              <a:t>      Трудовой </a:t>
            </a:r>
            <a:r>
              <a:rPr lang="ru-RU" sz="1600" dirty="0">
                <a:solidFill>
                  <a:schemeClr val="tx1">
                    <a:lumMod val="75000"/>
                    <a:lumOff val="25000"/>
                  </a:schemeClr>
                </a:solidFill>
                <a:latin typeface="Gabriola" panose="04040605051002020D02" pitchFamily="82" charset="0"/>
              </a:rPr>
              <a:t>стаж 38 лет. Воспитала пятерых детей. В 1983 году вышла на заслуженный отдых.</a:t>
            </a:r>
          </a:p>
          <a:p>
            <a:pPr algn="just"/>
            <a:r>
              <a:rPr lang="ru-RU" sz="1600" dirty="0" smtClean="0">
                <a:solidFill>
                  <a:schemeClr val="tx1">
                    <a:lumMod val="75000"/>
                    <a:lumOff val="25000"/>
                  </a:schemeClr>
                </a:solidFill>
                <a:latin typeface="Gabriola" panose="04040605051002020D02" pitchFamily="82" charset="0"/>
              </a:rPr>
              <a:t>      Награждена </a:t>
            </a:r>
            <a:r>
              <a:rPr lang="ru-RU" sz="1600" dirty="0">
                <a:solidFill>
                  <a:schemeClr val="tx1">
                    <a:lumMod val="75000"/>
                    <a:lumOff val="25000"/>
                  </a:schemeClr>
                </a:solidFill>
                <a:latin typeface="Gabriola" panose="04040605051002020D02" pitchFamily="82" charset="0"/>
              </a:rPr>
              <a:t>медалью «За доблестный труд. В ознаменование 100-летия со дня рождения Владимира Ильича Ленина» (1970), знаками «За трудовую доблесть» (1975), «Ударник IX пятилетки» (1975), «Победитель социалистического соревнования» (1976).</a:t>
            </a:r>
          </a:p>
          <a:p>
            <a:pPr algn="just"/>
            <a:r>
              <a:rPr lang="ru-RU" sz="1600" dirty="0">
                <a:solidFill>
                  <a:schemeClr val="tx1">
                    <a:lumMod val="75000"/>
                    <a:lumOff val="25000"/>
                  </a:schemeClr>
                </a:solidFill>
                <a:latin typeface="Gabriola" panose="04040605051002020D02" pitchFamily="82" charset="0"/>
              </a:rPr>
              <a:t> </a:t>
            </a: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r>
              <a:rPr lang="ru-RU" sz="1050" dirty="0" err="1" smtClean="0">
                <a:solidFill>
                  <a:schemeClr val="tx1">
                    <a:lumMod val="75000"/>
                    <a:lumOff val="25000"/>
                  </a:schemeClr>
                </a:solidFill>
                <a:latin typeface="Gabriola" panose="04040605051002020D02" pitchFamily="82" charset="0"/>
              </a:rPr>
              <a:t>Надеина</a:t>
            </a:r>
            <a:r>
              <a:rPr lang="ru-RU" sz="1050" dirty="0">
                <a:solidFill>
                  <a:schemeClr val="tx1">
                    <a:lumMod val="75000"/>
                    <a:lumOff val="25000"/>
                  </a:schemeClr>
                </a:solidFill>
                <a:latin typeface="Gabriola" panose="04040605051002020D02" pitchFamily="82" charset="0"/>
              </a:rPr>
              <a:t>, А. Легенды и были маленькой деревни / А. </a:t>
            </a:r>
            <a:r>
              <a:rPr lang="ru-RU" sz="1050" dirty="0" err="1">
                <a:solidFill>
                  <a:schemeClr val="tx1">
                    <a:lumMod val="75000"/>
                    <a:lumOff val="25000"/>
                  </a:schemeClr>
                </a:solidFill>
                <a:latin typeface="Gabriola" panose="04040605051002020D02" pitchFamily="82" charset="0"/>
              </a:rPr>
              <a:t>Надеина</a:t>
            </a:r>
            <a:r>
              <a:rPr lang="ru-RU" sz="1050" dirty="0">
                <a:solidFill>
                  <a:schemeClr val="tx1">
                    <a:lumMod val="75000"/>
                    <a:lumOff val="25000"/>
                  </a:schemeClr>
                </a:solidFill>
                <a:latin typeface="Gabriola" panose="04040605051002020D02" pitchFamily="82" charset="0"/>
              </a:rPr>
              <a:t> // Югра. – 1999. – №1. – С. 30, </a:t>
            </a:r>
            <a:r>
              <a:rPr lang="ru-RU" sz="1050" dirty="0" smtClean="0">
                <a:solidFill>
                  <a:schemeClr val="tx1">
                    <a:lumMod val="75000"/>
                    <a:lumOff val="25000"/>
                  </a:schemeClr>
                </a:solidFill>
                <a:latin typeface="Gabriola" panose="04040605051002020D02" pitchFamily="82" charset="0"/>
              </a:rPr>
              <a:t>31.</a:t>
            </a:r>
          </a:p>
          <a:p>
            <a:pPr algn="just"/>
            <a:r>
              <a:rPr lang="ru-RU" sz="1050" dirty="0" smtClean="0">
                <a:solidFill>
                  <a:schemeClr val="tx1">
                    <a:lumMod val="75000"/>
                    <a:lumOff val="25000"/>
                  </a:schemeClr>
                </a:solidFill>
                <a:latin typeface="Gabriola" panose="04040605051002020D02" pitchFamily="82" charset="0"/>
              </a:rPr>
              <a:t>Почетные </a:t>
            </a:r>
            <a:r>
              <a:rPr lang="ru-RU" sz="1050" dirty="0">
                <a:solidFill>
                  <a:schemeClr val="tx1">
                    <a:lumMod val="75000"/>
                    <a:lumOff val="25000"/>
                  </a:schemeClr>
                </a:solidFill>
                <a:latin typeface="Gabriola" panose="04040605051002020D02" pitchFamily="82" charset="0"/>
              </a:rPr>
              <a:t>жители района // Наш район. -2008.- 28 авг</a:t>
            </a:r>
            <a:r>
              <a:rPr lang="ru-RU" sz="1600" dirty="0" smtClean="0">
                <a:solidFill>
                  <a:schemeClr val="tx1">
                    <a:lumMod val="75000"/>
                    <a:lumOff val="25000"/>
                  </a:schemeClr>
                </a:solidFill>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350040"/>
            <a:ext cx="2873695" cy="3831594"/>
          </a:xfrm>
          <a:prstGeom prst="rect">
            <a:avLst/>
          </a:prstGeom>
          <a:effectLst>
            <a:softEdge rad="127000"/>
          </a:effectLst>
        </p:spPr>
      </p:pic>
      <p:sp>
        <p:nvSpPr>
          <p:cNvPr id="11" name="TextBox 10"/>
          <p:cNvSpPr txBox="1"/>
          <p:nvPr/>
        </p:nvSpPr>
        <p:spPr>
          <a:xfrm>
            <a:off x="760191" y="5434523"/>
            <a:ext cx="3720116" cy="830997"/>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85 лет </a:t>
            </a:r>
            <a:r>
              <a:rPr lang="ru-RU" sz="1600" dirty="0">
                <a:solidFill>
                  <a:schemeClr val="tx1">
                    <a:lumMod val="75000"/>
                    <a:lumOff val="25000"/>
                  </a:schemeClr>
                </a:solidFill>
                <a:latin typeface="Gabriola" panose="04040605051002020D02" pitchFamily="82" charset="0"/>
              </a:rPr>
              <a:t>назад (1933-2013) родилась </a:t>
            </a:r>
            <a:r>
              <a:rPr lang="ru-RU" sz="1600" b="1" dirty="0">
                <a:solidFill>
                  <a:schemeClr val="tx1">
                    <a:lumMod val="75000"/>
                    <a:lumOff val="25000"/>
                  </a:schemeClr>
                </a:solidFill>
                <a:latin typeface="Gabriola" panose="04040605051002020D02" pitchFamily="82" charset="0"/>
              </a:rPr>
              <a:t>Зверева </a:t>
            </a:r>
            <a:r>
              <a:rPr lang="ru-RU" sz="1600" b="1" dirty="0" err="1">
                <a:solidFill>
                  <a:schemeClr val="tx1">
                    <a:lumMod val="75000"/>
                    <a:lumOff val="25000"/>
                  </a:schemeClr>
                </a:solidFill>
                <a:latin typeface="Gabriola" panose="04040605051002020D02" pitchFamily="82" charset="0"/>
              </a:rPr>
              <a:t>Неонила</a:t>
            </a:r>
            <a:r>
              <a:rPr lang="ru-RU" sz="1600" b="1" dirty="0">
                <a:solidFill>
                  <a:schemeClr val="tx1">
                    <a:lumMod val="75000"/>
                    <a:lumOff val="25000"/>
                  </a:schemeClr>
                </a:solidFill>
                <a:latin typeface="Gabriola" panose="04040605051002020D02" pitchFamily="82" charset="0"/>
              </a:rPr>
              <a:t> </a:t>
            </a:r>
            <a:r>
              <a:rPr lang="ru-RU" sz="1600" b="1" dirty="0" err="1">
                <a:solidFill>
                  <a:schemeClr val="tx1">
                    <a:lumMod val="75000"/>
                    <a:lumOff val="25000"/>
                  </a:schemeClr>
                </a:solidFill>
                <a:latin typeface="Gabriola" panose="04040605051002020D02" pitchFamily="82" charset="0"/>
              </a:rPr>
              <a:t>Хрисанфовна</a:t>
            </a:r>
            <a:r>
              <a:rPr lang="ru-RU" sz="1600" b="1" dirty="0">
                <a:solidFill>
                  <a:schemeClr val="tx1">
                    <a:lumMod val="75000"/>
                    <a:lumOff val="25000"/>
                  </a:schemeClr>
                </a:solidFill>
                <a:latin typeface="Gabriola" panose="04040605051002020D02" pitchFamily="82" charset="0"/>
              </a:rPr>
              <a:t>,</a:t>
            </a:r>
            <a:r>
              <a:rPr lang="ru-RU" sz="1600" dirty="0">
                <a:solidFill>
                  <a:schemeClr val="tx1">
                    <a:lumMod val="75000"/>
                    <a:lumOff val="25000"/>
                  </a:schemeClr>
                </a:solidFill>
                <a:latin typeface="Gabriola" panose="04040605051002020D02" pitchFamily="82" charset="0"/>
              </a:rPr>
              <a:t> Почетный гражданин Ханты-Мансийского района (1998</a:t>
            </a:r>
            <a:r>
              <a:rPr lang="ru-RU" sz="1600" dirty="0" smtClean="0">
                <a:solidFill>
                  <a:schemeClr val="tx1">
                    <a:lumMod val="75000"/>
                    <a:lumOff val="25000"/>
                  </a:schemeClr>
                </a:solidFill>
                <a:latin typeface="Gabriola" panose="04040605051002020D02" pitchFamily="82" charset="0"/>
              </a:rPr>
              <a:t>). </a:t>
            </a:r>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377355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15</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15 августа</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14</a:t>
            </a:r>
            <a:endParaRPr lang="ru-RU" sz="1600" dirty="0"/>
          </a:p>
        </p:txBody>
      </p:sp>
      <p:sp>
        <p:nvSpPr>
          <p:cNvPr id="11" name="TextBox 10"/>
          <p:cNvSpPr txBox="1"/>
          <p:nvPr/>
        </p:nvSpPr>
        <p:spPr>
          <a:xfrm>
            <a:off x="4800148" y="1398136"/>
            <a:ext cx="3720116" cy="4847481"/>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55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(1963) решением окружного исполнительного комитета село Луговое </a:t>
            </a:r>
            <a:r>
              <a:rPr lang="ru-RU" sz="1600" dirty="0" err="1">
                <a:solidFill>
                  <a:schemeClr val="tx1">
                    <a:lumMod val="75000"/>
                    <a:lumOff val="25000"/>
                  </a:schemeClr>
                </a:solidFill>
                <a:latin typeface="Gabriola" panose="04040605051002020D02" pitchFamily="82" charset="0"/>
              </a:rPr>
              <a:t>Самаровского</a:t>
            </a:r>
            <a:r>
              <a:rPr lang="ru-RU" sz="1600" dirty="0">
                <a:solidFill>
                  <a:schemeClr val="tx1">
                    <a:lumMod val="75000"/>
                    <a:lumOff val="25000"/>
                  </a:schemeClr>
                </a:solidFill>
                <a:latin typeface="Gabriola" panose="04040605051002020D02" pitchFamily="82" charset="0"/>
              </a:rPr>
              <a:t> района отнесено к категории рабочих поселков.</a:t>
            </a:r>
          </a:p>
          <a:p>
            <a:pPr algn="just"/>
            <a:r>
              <a:rPr lang="ru-RU" sz="1600" dirty="0">
                <a:solidFill>
                  <a:schemeClr val="tx1">
                    <a:lumMod val="75000"/>
                    <a:lumOff val="25000"/>
                  </a:schemeClr>
                </a:solidFill>
                <a:latin typeface="Gabriola" panose="04040605051002020D02" pitchFamily="82" charset="0"/>
              </a:rPr>
              <a:t>   «Село Луговое является административным центром </a:t>
            </a:r>
            <a:r>
              <a:rPr lang="ru-RU" sz="1600" dirty="0" err="1">
                <a:solidFill>
                  <a:schemeClr val="tx1">
                    <a:lumMod val="75000"/>
                    <a:lumOff val="25000"/>
                  </a:schemeClr>
                </a:solidFill>
                <a:latin typeface="Gabriola" panose="04040605051002020D02" pitchFamily="82" charset="0"/>
              </a:rPr>
              <a:t>Луговского</a:t>
            </a:r>
            <a:r>
              <a:rPr lang="ru-RU" sz="1600" dirty="0">
                <a:solidFill>
                  <a:schemeClr val="tx1">
                    <a:lumMod val="75000"/>
                    <a:lumOff val="25000"/>
                  </a:schemeClr>
                </a:solidFill>
                <a:latin typeface="Gabriola" panose="04040605051002020D02" pitchFamily="82" charset="0"/>
              </a:rPr>
              <a:t> сельского Совета. На территории Совета расположены три крупных промышленных предприятия: Белогорский ДОК, </a:t>
            </a:r>
            <a:r>
              <a:rPr lang="ru-RU" sz="1600" dirty="0" err="1">
                <a:solidFill>
                  <a:schemeClr val="tx1">
                    <a:lumMod val="75000"/>
                    <a:lumOff val="25000"/>
                  </a:schemeClr>
                </a:solidFill>
                <a:latin typeface="Gabriola" panose="04040605051002020D02" pitchFamily="82" charset="0"/>
              </a:rPr>
              <a:t>Самаровский</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райпромкомбинат</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Усть</a:t>
            </a:r>
            <a:r>
              <a:rPr lang="ru-RU" sz="1600" dirty="0">
                <a:solidFill>
                  <a:schemeClr val="tx1">
                    <a:lumMod val="75000"/>
                    <a:lumOff val="25000"/>
                  </a:schemeClr>
                </a:solidFill>
                <a:latin typeface="Gabriola" panose="04040605051002020D02" pitchFamily="82" charset="0"/>
              </a:rPr>
              <a:t>-Иртышский рейд, на которых работает 2.864 человека рабочих и служащих из общего состава населения 3.451 человек или 83%».</a:t>
            </a:r>
          </a:p>
          <a:p>
            <a:pPr algn="just"/>
            <a:r>
              <a:rPr lang="ru-RU" sz="1600" dirty="0">
                <a:solidFill>
                  <a:schemeClr val="tx1">
                    <a:lumMod val="75000"/>
                    <a:lumOff val="25000"/>
                  </a:schemeClr>
                </a:solidFill>
                <a:latin typeface="Gabriola" panose="04040605051002020D02" pitchFamily="82" charset="0"/>
              </a:rPr>
              <a:t> </a:t>
            </a:r>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r>
              <a:rPr lang="ru-RU" sz="1050" dirty="0">
                <a:solidFill>
                  <a:schemeClr val="tx1">
                    <a:lumMod val="75000"/>
                    <a:lumOff val="25000"/>
                  </a:schemeClr>
                </a:solidFill>
                <a:latin typeface="Gabriola" panose="04040605051002020D02" pitchFamily="82" charset="0"/>
              </a:rPr>
              <a:t>КУ «Государственный архив Югры» Ф.1. Оп.1. Д.779ОЦ. Л.254.</a:t>
            </a:r>
          </a:p>
          <a:p>
            <a:pPr algn="just"/>
            <a:endParaRPr lang="ru-RU" sz="1050" b="1"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7" y="1484784"/>
            <a:ext cx="3202067" cy="3528392"/>
          </a:xfrm>
          <a:prstGeom prst="rect">
            <a:avLst/>
          </a:prstGeom>
          <a:effectLst>
            <a:softEdge rad="76200"/>
          </a:effectLst>
        </p:spPr>
      </p:pic>
    </p:spTree>
    <p:extLst>
      <p:ext uri="{BB962C8B-B14F-4D97-AF65-F5344CB8AC3E}">
        <p14:creationId xmlns:p14="http://schemas.microsoft.com/office/powerpoint/2010/main" val="1632568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16</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19 августа</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15</a:t>
            </a:r>
            <a:endParaRPr lang="ru-RU" sz="1600" dirty="0"/>
          </a:p>
        </p:txBody>
      </p:sp>
      <p:sp>
        <p:nvSpPr>
          <p:cNvPr id="11" name="TextBox 10"/>
          <p:cNvSpPr txBox="1"/>
          <p:nvPr/>
        </p:nvSpPr>
        <p:spPr>
          <a:xfrm>
            <a:off x="4633402" y="1136166"/>
            <a:ext cx="3827029" cy="5563061"/>
          </a:xfrm>
          <a:prstGeom prst="rect">
            <a:avLst/>
          </a:prstGeom>
          <a:noFill/>
        </p:spPr>
        <p:txBody>
          <a:bodyPr wrap="square" rtlCol="0">
            <a:spAutoFit/>
          </a:bodyPr>
          <a:lstStyle/>
          <a:p>
            <a:pPr algn="just"/>
            <a:r>
              <a:rPr lang="ru-RU" sz="1400" dirty="0" err="1" smtClean="0">
                <a:solidFill>
                  <a:schemeClr val="tx1">
                    <a:lumMod val="75000"/>
                    <a:lumOff val="25000"/>
                  </a:schemeClr>
                </a:solidFill>
                <a:latin typeface="Gabriola" panose="04040605051002020D02" pitchFamily="82" charset="0"/>
              </a:rPr>
              <a:t>Щемелинин</a:t>
            </a:r>
            <a:r>
              <a:rPr lang="ru-RU" sz="1400" dirty="0" smtClean="0">
                <a:solidFill>
                  <a:schemeClr val="tx1">
                    <a:lumMod val="75000"/>
                    <a:lumOff val="25000"/>
                  </a:schemeClr>
                </a:solidFill>
                <a:latin typeface="Gabriola" panose="04040605051002020D02" pitchFamily="82" charset="0"/>
              </a:rPr>
              <a:t> </a:t>
            </a:r>
            <a:r>
              <a:rPr lang="ru-RU" sz="1400" dirty="0">
                <a:solidFill>
                  <a:schemeClr val="tx1">
                    <a:lumMod val="75000"/>
                    <a:lumOff val="25000"/>
                  </a:schemeClr>
                </a:solidFill>
                <a:latin typeface="Gabriola" panose="04040605051002020D02" pitchFamily="82" charset="0"/>
              </a:rPr>
              <a:t>Анатолий Николаевич родился в селе Сенцы </a:t>
            </a:r>
            <a:r>
              <a:rPr lang="ru-RU" sz="1400" dirty="0" err="1">
                <a:solidFill>
                  <a:schemeClr val="tx1">
                    <a:lumMod val="75000"/>
                    <a:lumOff val="25000"/>
                  </a:schemeClr>
                </a:solidFill>
                <a:latin typeface="Gabriola" panose="04040605051002020D02" pitchFamily="82" charset="0"/>
              </a:rPr>
              <a:t>Почепского</a:t>
            </a:r>
            <a:r>
              <a:rPr lang="ru-RU" sz="1400" dirty="0">
                <a:solidFill>
                  <a:schemeClr val="tx1">
                    <a:lumMod val="75000"/>
                    <a:lumOff val="25000"/>
                  </a:schemeClr>
                </a:solidFill>
                <a:latin typeface="Gabriola" panose="04040605051002020D02" pitchFamily="82" charset="0"/>
              </a:rPr>
              <a:t> района Брянской области. Трудовую деятельность начал в 1961 году кузнецом ручной ковки металла Брянского завода дорожных машин. С 1966 года работал в </a:t>
            </a:r>
            <a:r>
              <a:rPr lang="ru-RU" sz="1400" dirty="0" err="1">
                <a:solidFill>
                  <a:schemeClr val="tx1">
                    <a:lumMod val="75000"/>
                    <a:lumOff val="25000"/>
                  </a:schemeClr>
                </a:solidFill>
                <a:latin typeface="Gabriola" panose="04040605051002020D02" pitchFamily="82" charset="0"/>
              </a:rPr>
              <a:t>Правдинской</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нефтеразведочной</a:t>
            </a:r>
            <a:r>
              <a:rPr lang="ru-RU" sz="1400" dirty="0">
                <a:solidFill>
                  <a:schemeClr val="tx1">
                    <a:lumMod val="75000"/>
                    <a:lumOff val="25000"/>
                  </a:schemeClr>
                </a:solidFill>
                <a:latin typeface="Gabriola" panose="04040605051002020D02" pitchFamily="82" charset="0"/>
              </a:rPr>
              <a:t> экспедиции. В 1972 году окончил курсы по </a:t>
            </a:r>
            <a:r>
              <a:rPr lang="ru-RU" sz="1400" dirty="0" err="1">
                <a:solidFill>
                  <a:schemeClr val="tx1">
                    <a:lumMod val="75000"/>
                    <a:lumOff val="25000"/>
                  </a:schemeClr>
                </a:solidFill>
                <a:latin typeface="Gabriola" panose="04040605051002020D02" pitchFamily="82" charset="0"/>
              </a:rPr>
              <a:t>вышкостроению</a:t>
            </a:r>
            <a:r>
              <a:rPr lang="ru-RU" sz="1400" dirty="0">
                <a:solidFill>
                  <a:schemeClr val="tx1">
                    <a:lumMod val="75000"/>
                    <a:lumOff val="25000"/>
                  </a:schemeClr>
                </a:solidFill>
                <a:latin typeface="Gabriola" panose="04040605051002020D02" pitchFamily="82" charset="0"/>
              </a:rPr>
              <a:t>, в 1988 году – Саратовский нефтяной техникум. За 40 лет работы прошел трудовой путь от </a:t>
            </a:r>
            <a:r>
              <a:rPr lang="ru-RU" sz="1400" dirty="0" err="1">
                <a:solidFill>
                  <a:schemeClr val="tx1">
                    <a:lumMod val="75000"/>
                    <a:lumOff val="25000"/>
                  </a:schemeClr>
                </a:solidFill>
                <a:latin typeface="Gabriola" panose="04040605051002020D02" pitchFamily="82" charset="0"/>
              </a:rPr>
              <a:t>вышкомонтажника</a:t>
            </a:r>
            <a:r>
              <a:rPr lang="ru-RU" sz="1400" dirty="0">
                <a:solidFill>
                  <a:schemeClr val="tx1">
                    <a:lumMod val="75000"/>
                    <a:lumOff val="25000"/>
                  </a:schemeClr>
                </a:solidFill>
                <a:latin typeface="Gabriola" panose="04040605051002020D02" pitchFamily="82" charset="0"/>
              </a:rPr>
              <a:t> до начальника вышкомонтажного управления. Под его руководством и при личном участии построены сотни буровых, открыты десятки месторождений нефти и газа.</a:t>
            </a:r>
          </a:p>
          <a:p>
            <a:pPr algn="just"/>
            <a:r>
              <a:rPr lang="ru-RU" sz="1400" dirty="0">
                <a:solidFill>
                  <a:schemeClr val="tx1">
                    <a:lumMod val="75000"/>
                    <a:lumOff val="25000"/>
                  </a:schemeClr>
                </a:solidFill>
                <a:latin typeface="Gabriola" panose="04040605051002020D02" pitchFamily="82" charset="0"/>
              </a:rPr>
              <a:t>За высокое профессиональное мастерство, многолетний добросовестный труд, большой личный вклад в освоение природных ресурсов края отмечен Орденом Трудового Красного Знамени, медалями «За доблестный труд. В ознаменование 100-летия со дня рождения Владимира Ильича Ленина», «Ветеран труда», «За освоение недр и развитие нефтегазового комплекса Западной Сибири», «За заслуги в разведке недр», знаками «300 лет горно-геологической службе России», «Отличник разведки недр», многочисленными почетными грамотами и благодарностями. В настоящее время проживает в г. Тюмени.</a:t>
            </a:r>
          </a:p>
          <a:p>
            <a:r>
              <a:rPr lang="ru-RU" sz="1600" dirty="0">
                <a:solidFill>
                  <a:schemeClr val="tx1">
                    <a:lumMod val="75000"/>
                    <a:lumOff val="25000"/>
                  </a:schemeClr>
                </a:solidFill>
                <a:latin typeface="Gabriola" panose="04040605051002020D02" pitchFamily="82" charset="0"/>
              </a:rPr>
              <a:t> </a:t>
            </a:r>
          </a:p>
          <a:p>
            <a:r>
              <a:rPr lang="ru-RU" sz="1050" dirty="0">
                <a:solidFill>
                  <a:schemeClr val="tx1">
                    <a:lumMod val="75000"/>
                    <a:lumOff val="25000"/>
                  </a:schemeClr>
                </a:solidFill>
                <a:latin typeface="Gabriola" panose="04040605051002020D02" pitchFamily="82" charset="0"/>
              </a:rPr>
              <a:t>Наказ северян // Новости Югры. – 2000. – 21 марта.</a:t>
            </a:r>
          </a:p>
          <a:p>
            <a:r>
              <a:rPr lang="ru-RU" sz="1050" dirty="0">
                <a:solidFill>
                  <a:schemeClr val="tx1">
                    <a:lumMod val="75000"/>
                    <a:lumOff val="25000"/>
                  </a:schemeClr>
                </a:solidFill>
                <a:latin typeface="Gabriola" panose="04040605051002020D02" pitchFamily="82" charset="0"/>
              </a:rPr>
              <a:t>Почетные жители района. // Наш район. - 2008.-28 авг.</a:t>
            </a:r>
          </a:p>
          <a:p>
            <a:r>
              <a:rPr lang="ru-RU" sz="1050" dirty="0">
                <a:solidFill>
                  <a:schemeClr val="tx1">
                    <a:lumMod val="75000"/>
                    <a:lumOff val="25000"/>
                  </a:schemeClr>
                </a:solidFill>
                <a:latin typeface="Gabriola" panose="04040605051002020D02" pitchFamily="82" charset="0"/>
              </a:rPr>
              <a:t>Почетные жители района. // Наш район. - 2008.-27 ноябрь</a:t>
            </a:r>
            <a:r>
              <a:rPr lang="ru-RU" sz="1050" dirty="0" smtClean="0">
                <a:solidFill>
                  <a:schemeClr val="tx1">
                    <a:lumMod val="75000"/>
                    <a:lumOff val="25000"/>
                  </a:schemeClr>
                </a:solidFill>
                <a:latin typeface="Gabriola" panose="04040605051002020D02" pitchFamily="82" charset="0"/>
              </a:rPr>
              <a:t>.</a:t>
            </a:r>
            <a:endParaRPr lang="ru-RU" sz="1050" b="1"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268760"/>
            <a:ext cx="2880320" cy="3410145"/>
          </a:xfrm>
          <a:prstGeom prst="rect">
            <a:avLst/>
          </a:prstGeom>
          <a:effectLst>
            <a:softEdge rad="127000"/>
          </a:effectLst>
        </p:spPr>
      </p:pic>
      <p:sp>
        <p:nvSpPr>
          <p:cNvPr id="12" name="TextBox 11"/>
          <p:cNvSpPr txBox="1"/>
          <p:nvPr/>
        </p:nvSpPr>
        <p:spPr>
          <a:xfrm>
            <a:off x="826129" y="5260281"/>
            <a:ext cx="3507441" cy="830997"/>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75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(1943) родился </a:t>
            </a:r>
            <a:r>
              <a:rPr lang="ru-RU" sz="1600" b="1" dirty="0" err="1">
                <a:solidFill>
                  <a:schemeClr val="tx1">
                    <a:lumMod val="75000"/>
                    <a:lumOff val="25000"/>
                  </a:schemeClr>
                </a:solidFill>
                <a:latin typeface="Gabriola" panose="04040605051002020D02" pitchFamily="82" charset="0"/>
              </a:rPr>
              <a:t>Щемелинин</a:t>
            </a:r>
            <a:r>
              <a:rPr lang="ru-RU" sz="1600" b="1" dirty="0">
                <a:solidFill>
                  <a:schemeClr val="tx1">
                    <a:lumMod val="75000"/>
                    <a:lumOff val="25000"/>
                  </a:schemeClr>
                </a:solidFill>
                <a:latin typeface="Gabriola" panose="04040605051002020D02" pitchFamily="82" charset="0"/>
              </a:rPr>
              <a:t> Анатолий Николаевич</a:t>
            </a:r>
            <a:r>
              <a:rPr lang="ru-RU" sz="1600" dirty="0">
                <a:solidFill>
                  <a:schemeClr val="tx1">
                    <a:lumMod val="75000"/>
                    <a:lumOff val="25000"/>
                  </a:schemeClr>
                </a:solidFill>
                <a:latin typeface="Gabriola" panose="04040605051002020D02" pitchFamily="82" charset="0"/>
              </a:rPr>
              <a:t>, Почетный гражданин Ханты-Мансийского района (2002</a:t>
            </a:r>
            <a:r>
              <a:rPr lang="ru-RU" sz="1600" dirty="0" smtClean="0">
                <a:solidFill>
                  <a:schemeClr val="tx1">
                    <a:lumMod val="75000"/>
                    <a:lumOff val="25000"/>
                  </a:schemeClr>
                </a:solidFill>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241521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17</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26 августа</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16</a:t>
            </a:r>
            <a:endParaRPr lang="ru-RU" sz="1600" dirty="0"/>
          </a:p>
        </p:txBody>
      </p:sp>
      <p:sp>
        <p:nvSpPr>
          <p:cNvPr id="11" name="TextBox 10"/>
          <p:cNvSpPr txBox="1"/>
          <p:nvPr/>
        </p:nvSpPr>
        <p:spPr>
          <a:xfrm>
            <a:off x="4561741" y="1211547"/>
            <a:ext cx="3970699" cy="5047536"/>
          </a:xfrm>
          <a:prstGeom prst="rect">
            <a:avLst/>
          </a:prstGeom>
          <a:noFill/>
        </p:spPr>
        <p:txBody>
          <a:bodyPr wrap="square" rtlCol="0">
            <a:spAutoFit/>
          </a:bodyPr>
          <a:lstStyle/>
          <a:p>
            <a:pPr algn="just"/>
            <a:r>
              <a:rPr lang="ru-RU" sz="1400" dirty="0" err="1">
                <a:solidFill>
                  <a:schemeClr val="tx1">
                    <a:lumMod val="75000"/>
                    <a:lumOff val="25000"/>
                  </a:schemeClr>
                </a:solidFill>
                <a:latin typeface="Gabriola" panose="04040605051002020D02" pitchFamily="82" charset="0"/>
              </a:rPr>
              <a:t>Брейфогель</a:t>
            </a:r>
            <a:r>
              <a:rPr lang="ru-RU" sz="1400" dirty="0">
                <a:solidFill>
                  <a:schemeClr val="tx1">
                    <a:lumMod val="75000"/>
                    <a:lumOff val="25000"/>
                  </a:schemeClr>
                </a:solidFill>
                <a:latin typeface="Gabriola" panose="04040605051002020D02" pitchFamily="82" charset="0"/>
              </a:rPr>
              <a:t> Валентина Владимировна родилась в селе </a:t>
            </a:r>
            <a:r>
              <a:rPr lang="ru-RU" sz="1400" dirty="0" err="1">
                <a:solidFill>
                  <a:schemeClr val="tx1">
                    <a:lumMod val="75000"/>
                    <a:lumOff val="25000"/>
                  </a:schemeClr>
                </a:solidFill>
                <a:latin typeface="Gabriola" panose="04040605051002020D02" pitchFamily="82" charset="0"/>
              </a:rPr>
              <a:t>Сарабас</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Бородулихинского</a:t>
            </a:r>
            <a:r>
              <a:rPr lang="ru-RU" sz="1400" dirty="0">
                <a:solidFill>
                  <a:schemeClr val="tx1">
                    <a:lumMod val="75000"/>
                    <a:lumOff val="25000"/>
                  </a:schemeClr>
                </a:solidFill>
                <a:latin typeface="Gabriola" panose="04040605051002020D02" pitchFamily="82" charset="0"/>
              </a:rPr>
              <a:t> района Семипалатинской области. Общий стаж работы 38 лет, стаж работы в органах местного самоуправления-36 лет. Трудовая деятельность в Ханты-Мансийском районе началась в 1986 году, с 1988 года в органах местного самоуправления Ханты-Мансийского района и сельского поселения </a:t>
            </a:r>
            <a:r>
              <a:rPr lang="ru-RU" sz="1400" dirty="0" err="1">
                <a:solidFill>
                  <a:schemeClr val="tx1">
                    <a:lumMod val="75000"/>
                    <a:lumOff val="25000"/>
                  </a:schemeClr>
                </a:solidFill>
                <a:latin typeface="Gabriola" panose="04040605051002020D02" pitchFamily="82" charset="0"/>
              </a:rPr>
              <a:t>Горноправдинск</a:t>
            </a:r>
            <a:r>
              <a:rPr lang="ru-RU" sz="1400" dirty="0">
                <a:solidFill>
                  <a:schemeClr val="tx1">
                    <a:lumMod val="75000"/>
                    <a:lumOff val="25000"/>
                  </a:schemeClr>
                </a:solidFill>
                <a:latin typeface="Gabriola" panose="04040605051002020D02" pitchFamily="82" charset="0"/>
              </a:rPr>
              <a:t> в качестве бухгалтера, ведущего бухгалтера централизованной бухгалтерии администрации сельсовета, заместителя начальника, начальника отдела учета и отчетности, начальника финансово-экономического отдела администрации сельского поселения </a:t>
            </a:r>
            <a:r>
              <a:rPr lang="ru-RU" sz="1400" dirty="0" err="1">
                <a:solidFill>
                  <a:schemeClr val="tx1">
                    <a:lumMod val="75000"/>
                    <a:lumOff val="25000"/>
                  </a:schemeClr>
                </a:solidFill>
                <a:latin typeface="Gabriola" panose="04040605051002020D02" pitchFamily="82" charset="0"/>
              </a:rPr>
              <a:t>Горноправдинск</a:t>
            </a:r>
            <a:r>
              <a:rPr lang="ru-RU" sz="1400" dirty="0">
                <a:solidFill>
                  <a:schemeClr val="tx1">
                    <a:lumMod val="75000"/>
                    <a:lumOff val="25000"/>
                  </a:schemeClr>
                </a:solidFill>
                <a:latin typeface="Gabriola" panose="04040605051002020D02" pitchFamily="82" charset="0"/>
              </a:rPr>
              <a:t>.  </a:t>
            </a:r>
          </a:p>
          <a:p>
            <a:pPr algn="just"/>
            <a:r>
              <a:rPr lang="ru-RU" sz="1400" dirty="0">
                <a:solidFill>
                  <a:schemeClr val="tx1">
                    <a:lumMod val="75000"/>
                    <a:lumOff val="25000"/>
                  </a:schemeClr>
                </a:solidFill>
                <a:latin typeface="Gabriola" panose="04040605051002020D02" pitchFamily="82" charset="0"/>
              </a:rPr>
              <a:t>        Окончила Ханты-Мансийский экономический колледж с присвоением квалификации бухгалтер-финансист, Московский экономико-финансовый институт по специальности «Финансы и кредит». Внесла значительный вклад в становление и развитие местного самоуправления, в социально-экономическое развитие сельского поселения </a:t>
            </a:r>
            <a:r>
              <a:rPr lang="ru-RU" sz="1400" dirty="0" err="1">
                <a:solidFill>
                  <a:schemeClr val="tx1">
                    <a:lumMod val="75000"/>
                    <a:lumOff val="25000"/>
                  </a:schemeClr>
                </a:solidFill>
                <a:latin typeface="Gabriola" panose="04040605051002020D02" pitchFamily="82" charset="0"/>
              </a:rPr>
              <a:t>Горноправдинск</a:t>
            </a:r>
            <a:r>
              <a:rPr lang="ru-RU" sz="1400" dirty="0">
                <a:solidFill>
                  <a:schemeClr val="tx1">
                    <a:lumMod val="75000"/>
                    <a:lumOff val="25000"/>
                  </a:schemeClr>
                </a:solidFill>
                <a:latin typeface="Gabriola" panose="04040605051002020D02" pitchFamily="82" charset="0"/>
              </a:rPr>
              <a:t>.</a:t>
            </a:r>
          </a:p>
          <a:p>
            <a:pPr algn="just"/>
            <a:r>
              <a:rPr lang="ru-RU" sz="1400" dirty="0" smtClean="0">
                <a:solidFill>
                  <a:schemeClr val="tx1">
                    <a:lumMod val="75000"/>
                    <a:lumOff val="25000"/>
                  </a:schemeClr>
                </a:solidFill>
                <a:latin typeface="Gabriola" panose="04040605051002020D02" pitchFamily="82" charset="0"/>
              </a:rPr>
              <a:t>        Отмечена </a:t>
            </a:r>
            <a:r>
              <a:rPr lang="ru-RU" sz="1400" dirty="0">
                <a:solidFill>
                  <a:schemeClr val="tx1">
                    <a:lumMod val="75000"/>
                    <a:lumOff val="25000"/>
                  </a:schemeClr>
                </a:solidFill>
                <a:latin typeface="Gabriola" panose="04040605051002020D02" pitchFamily="82" charset="0"/>
              </a:rPr>
              <a:t>Почетными грамотами Департамента финансов Ханты-Мансийского автономного округа-Югры, Думы Ханты-Мансийского района, главы Ханты-Мансийского района, благодарностями. Имеет нагрудный знак «Почетный донор России. (2003). </a:t>
            </a:r>
            <a:endParaRPr lang="ru-RU" sz="1050" b="1" dirty="0">
              <a:solidFill>
                <a:schemeClr val="tx1">
                  <a:lumMod val="75000"/>
                  <a:lumOff val="25000"/>
                </a:schemeClr>
              </a:solidFill>
              <a:latin typeface="Gabriola" panose="04040605051002020D02" pitchFamily="82" charset="0"/>
            </a:endParaRPr>
          </a:p>
        </p:txBody>
      </p:sp>
      <p:sp>
        <p:nvSpPr>
          <p:cNvPr id="12" name="TextBox 11"/>
          <p:cNvSpPr txBox="1"/>
          <p:nvPr/>
        </p:nvSpPr>
        <p:spPr>
          <a:xfrm>
            <a:off x="857731" y="5259946"/>
            <a:ext cx="3507441" cy="1077218"/>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60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(1958) родилась </a:t>
            </a:r>
            <a:r>
              <a:rPr lang="ru-RU" sz="1600" b="1" dirty="0" err="1">
                <a:solidFill>
                  <a:schemeClr val="tx1">
                    <a:lumMod val="75000"/>
                    <a:lumOff val="25000"/>
                  </a:schemeClr>
                </a:solidFill>
                <a:latin typeface="Gabriola" panose="04040605051002020D02" pitchFamily="82" charset="0"/>
              </a:rPr>
              <a:t>Брейфогель</a:t>
            </a:r>
            <a:r>
              <a:rPr lang="ru-RU" sz="1600" b="1" dirty="0">
                <a:solidFill>
                  <a:schemeClr val="tx1">
                    <a:lumMod val="75000"/>
                    <a:lumOff val="25000"/>
                  </a:schemeClr>
                </a:solidFill>
                <a:latin typeface="Gabriola" panose="04040605051002020D02" pitchFamily="82" charset="0"/>
              </a:rPr>
              <a:t> Валентина Владимировна</a:t>
            </a:r>
            <a:r>
              <a:rPr lang="ru-RU" sz="1600" dirty="0">
                <a:solidFill>
                  <a:schemeClr val="tx1">
                    <a:lumMod val="75000"/>
                    <a:lumOff val="25000"/>
                  </a:schemeClr>
                </a:solidFill>
                <a:latin typeface="Gabriola" panose="04040605051002020D02" pitchFamily="82" charset="0"/>
              </a:rPr>
              <a:t>, Почетный гражданин Ханты-Мансийского района (2015).</a:t>
            </a:r>
          </a:p>
          <a:p>
            <a:pPr algn="just"/>
            <a:endParaRPr lang="ru-RU" sz="16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374917"/>
            <a:ext cx="2520280" cy="3325943"/>
          </a:xfrm>
          <a:prstGeom prst="rect">
            <a:avLst/>
          </a:prstGeom>
          <a:effectLst>
            <a:softEdge rad="127000"/>
          </a:effectLst>
        </p:spPr>
      </p:pic>
    </p:spTree>
    <p:extLst>
      <p:ext uri="{BB962C8B-B14F-4D97-AF65-F5344CB8AC3E}">
        <p14:creationId xmlns:p14="http://schemas.microsoft.com/office/powerpoint/2010/main" val="218485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18</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 сентября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17</a:t>
            </a:r>
            <a:endParaRPr lang="ru-RU" sz="1600" dirty="0"/>
          </a:p>
        </p:txBody>
      </p:sp>
      <p:sp>
        <p:nvSpPr>
          <p:cNvPr id="11" name="TextBox 10"/>
          <p:cNvSpPr txBox="1"/>
          <p:nvPr/>
        </p:nvSpPr>
        <p:spPr>
          <a:xfrm>
            <a:off x="4716015" y="1412776"/>
            <a:ext cx="3816425" cy="4685898"/>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40 лет </a:t>
            </a:r>
            <a:r>
              <a:rPr lang="ru-RU" sz="1600" dirty="0">
                <a:solidFill>
                  <a:schemeClr val="tx1">
                    <a:lumMod val="75000"/>
                    <a:lumOff val="25000"/>
                  </a:schemeClr>
                </a:solidFill>
                <a:latin typeface="Gabriola" panose="04040605051002020D02" pitchFamily="82" charset="0"/>
              </a:rPr>
              <a:t>назад (1978) начала работу </a:t>
            </a:r>
            <a:r>
              <a:rPr lang="ru-RU" sz="1600" b="1" dirty="0" err="1">
                <a:solidFill>
                  <a:schemeClr val="tx1">
                    <a:lumMod val="75000"/>
                    <a:lumOff val="25000"/>
                  </a:schemeClr>
                </a:solidFill>
                <a:latin typeface="Gabriola" panose="04040605051002020D02" pitchFamily="82" charset="0"/>
              </a:rPr>
              <a:t>Горноправдинская</a:t>
            </a:r>
            <a:r>
              <a:rPr lang="ru-RU" sz="1600" b="1" dirty="0">
                <a:solidFill>
                  <a:schemeClr val="tx1">
                    <a:lumMod val="75000"/>
                    <a:lumOff val="25000"/>
                  </a:schemeClr>
                </a:solidFill>
                <a:latin typeface="Gabriola" panose="04040605051002020D02" pitchFamily="82" charset="0"/>
              </a:rPr>
              <a:t> районная музыкальная школа,</a:t>
            </a:r>
            <a:r>
              <a:rPr lang="ru-RU" sz="1600" dirty="0">
                <a:solidFill>
                  <a:schemeClr val="tx1">
                    <a:lumMod val="75000"/>
                    <a:lumOff val="25000"/>
                  </a:schemeClr>
                </a:solidFill>
                <a:latin typeface="Gabriola" panose="04040605051002020D02" pitchFamily="82" charset="0"/>
              </a:rPr>
              <a:t> сейчас Муниципальное бюджетное общеобразовательное учреждение дополнительного образования детей Ханты-Мансийского района «Детская музыкальная школа» </a:t>
            </a:r>
          </a:p>
          <a:p>
            <a:pPr algn="just"/>
            <a:r>
              <a:rPr lang="ru-RU" sz="1600" dirty="0">
                <a:solidFill>
                  <a:schemeClr val="tx1">
                    <a:lumMod val="75000"/>
                    <a:lumOff val="25000"/>
                  </a:schemeClr>
                </a:solidFill>
                <a:latin typeface="Gabriola" panose="04040605051002020D02" pitchFamily="82" charset="0"/>
              </a:rPr>
              <a:t> </a:t>
            </a:r>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К </a:t>
            </a:r>
            <a:r>
              <a:rPr lang="ru-RU" sz="1050" dirty="0">
                <a:solidFill>
                  <a:schemeClr val="tx1">
                    <a:lumMod val="75000"/>
                    <a:lumOff val="25000"/>
                  </a:schemeClr>
                </a:solidFill>
                <a:latin typeface="Gabriola" panose="04040605051002020D02" pitchFamily="82" charset="0"/>
              </a:rPr>
              <a:t>юбилею </a:t>
            </a:r>
            <a:r>
              <a:rPr lang="ru-RU" sz="1050" dirty="0" err="1">
                <a:solidFill>
                  <a:schemeClr val="tx1">
                    <a:lumMod val="75000"/>
                    <a:lumOff val="25000"/>
                  </a:schemeClr>
                </a:solidFill>
                <a:latin typeface="Gabriola" panose="04040605051002020D02" pitchFamily="82" charset="0"/>
              </a:rPr>
              <a:t>Горноправдинской</a:t>
            </a:r>
            <a:r>
              <a:rPr lang="ru-RU" sz="1050" dirty="0">
                <a:solidFill>
                  <a:schemeClr val="tx1">
                    <a:lumMod val="75000"/>
                    <a:lumOff val="25000"/>
                  </a:schemeClr>
                </a:solidFill>
                <a:latin typeface="Gabriola" panose="04040605051002020D02" pitchFamily="82" charset="0"/>
              </a:rPr>
              <a:t> музыкальной школы. // Наш район.- 2008.-02 окт</a:t>
            </a:r>
            <a:r>
              <a:rPr lang="ru-RU" sz="1050" dirty="0" smtClean="0">
                <a:solidFill>
                  <a:schemeClr val="tx1">
                    <a:lumMod val="75000"/>
                    <a:lumOff val="25000"/>
                  </a:schemeClr>
                </a:solidFill>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41" y="1556792"/>
            <a:ext cx="3444929" cy="2583697"/>
          </a:xfrm>
          <a:prstGeom prst="rect">
            <a:avLst/>
          </a:prstGeom>
          <a:effectLst>
            <a:softEdge rad="127000"/>
          </a:effectLst>
        </p:spPr>
      </p:pic>
    </p:spTree>
    <p:extLst>
      <p:ext uri="{BB962C8B-B14F-4D97-AF65-F5344CB8AC3E}">
        <p14:creationId xmlns:p14="http://schemas.microsoft.com/office/powerpoint/2010/main" val="257372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19</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 сентября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18</a:t>
            </a:r>
            <a:endParaRPr lang="ru-RU" sz="1600" dirty="0"/>
          </a:p>
        </p:txBody>
      </p:sp>
      <p:sp>
        <p:nvSpPr>
          <p:cNvPr id="11" name="TextBox 10"/>
          <p:cNvSpPr txBox="1"/>
          <p:nvPr/>
        </p:nvSpPr>
        <p:spPr>
          <a:xfrm>
            <a:off x="4716015" y="1412776"/>
            <a:ext cx="3816425" cy="4685898"/>
          </a:xfrm>
          <a:prstGeom prst="rect">
            <a:avLst/>
          </a:prstGeom>
          <a:noFill/>
        </p:spPr>
        <p:txBody>
          <a:bodyPr wrap="square" rtlCol="0">
            <a:spAutoFit/>
          </a:bodyPr>
          <a:lstStyle/>
          <a:p>
            <a:r>
              <a:rPr lang="ru-RU" sz="1600" b="1" dirty="0" smtClean="0">
                <a:solidFill>
                  <a:schemeClr val="tx1">
                    <a:lumMod val="75000"/>
                    <a:lumOff val="25000"/>
                  </a:schemeClr>
                </a:solidFill>
                <a:latin typeface="Gabriola" panose="04040605051002020D02" pitchFamily="82" charset="0"/>
              </a:rPr>
              <a:t>15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(2003) открылся краеведческий школьный музей в МБОУ Ханты-Мансийского района «Средняя общеобразовательная школа п. </a:t>
            </a:r>
            <a:r>
              <a:rPr lang="ru-RU" sz="1600" dirty="0" err="1">
                <a:solidFill>
                  <a:schemeClr val="tx1">
                    <a:lumMod val="75000"/>
                    <a:lumOff val="25000"/>
                  </a:schemeClr>
                </a:solidFill>
                <a:latin typeface="Gabriola" panose="04040605051002020D02" pitchFamily="82" charset="0"/>
              </a:rPr>
              <a:t>Луговской</a:t>
            </a:r>
            <a:r>
              <a:rPr lang="ru-RU" sz="1600" dirty="0">
                <a:solidFill>
                  <a:schemeClr val="tx1">
                    <a:lumMod val="75000"/>
                    <a:lumOff val="25000"/>
                  </a:schemeClr>
                </a:solidFill>
                <a:latin typeface="Gabriola" panose="04040605051002020D02" pitchFamily="82" charset="0"/>
              </a:rPr>
              <a:t>» (Приказ 35-0 от 02.09.2003 «О создании школьного музея»).</a:t>
            </a:r>
          </a:p>
          <a:p>
            <a:r>
              <a:rPr lang="ru-RU" sz="1600" dirty="0">
                <a:solidFill>
                  <a:schemeClr val="tx1">
                    <a:lumMod val="75000"/>
                    <a:lumOff val="25000"/>
                  </a:schemeClr>
                </a:solidFill>
                <a:latin typeface="Gabriola" panose="04040605051002020D02" pitchFamily="82" charset="0"/>
              </a:rPr>
              <a:t>   Руководитель музея Белова Елена Сергеевна, преподаватель истории. </a:t>
            </a:r>
          </a:p>
          <a:p>
            <a:pPr algn="just"/>
            <a:r>
              <a:rPr lang="ru-RU" sz="1600" dirty="0" smtClean="0">
                <a:solidFill>
                  <a:schemeClr val="tx1">
                    <a:lumMod val="75000"/>
                    <a:lumOff val="25000"/>
                  </a:schemeClr>
                </a:solidFill>
                <a:latin typeface="Gabriola" panose="04040605051002020D02" pitchFamily="82" charset="0"/>
              </a:rPr>
              <a:t> </a:t>
            </a:r>
            <a:endParaRPr lang="ru-RU" sz="1600" dirty="0">
              <a:solidFill>
                <a:schemeClr val="tx1">
                  <a:lumMod val="75000"/>
                  <a:lumOff val="25000"/>
                </a:schemeClr>
              </a:solidFill>
              <a:latin typeface="Gabriola" panose="04040605051002020D02" pitchFamily="82" charset="0"/>
            </a:endParaRPr>
          </a:p>
          <a:p>
            <a:pPr algn="just"/>
            <a:r>
              <a:rPr lang="ru-RU" sz="1600" dirty="0">
                <a:solidFill>
                  <a:schemeClr val="tx1">
                    <a:lumMod val="75000"/>
                    <a:lumOff val="25000"/>
                  </a:schemeClr>
                </a:solidFill>
                <a:latin typeface="Gabriola" panose="04040605051002020D02" pitchFamily="82" charset="0"/>
              </a:rPr>
              <a:t> </a:t>
            </a:r>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556792"/>
            <a:ext cx="3626356" cy="2417571"/>
          </a:xfrm>
          <a:prstGeom prst="rect">
            <a:avLst/>
          </a:prstGeom>
          <a:effectLst>
            <a:softEdge rad="127000"/>
          </a:effectLst>
        </p:spPr>
      </p:pic>
    </p:spTree>
    <p:extLst>
      <p:ext uri="{BB962C8B-B14F-4D97-AF65-F5344CB8AC3E}">
        <p14:creationId xmlns:p14="http://schemas.microsoft.com/office/powerpoint/2010/main" val="619146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Блок-схема: ручной ввод 5"/>
          <p:cNvSpPr/>
          <p:nvPr/>
        </p:nvSpPr>
        <p:spPr>
          <a:xfrm>
            <a:off x="7973255" y="5849569"/>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4" name="Номер слайда 3"/>
          <p:cNvSpPr>
            <a:spLocks noGrp="1"/>
          </p:cNvSpPr>
          <p:nvPr>
            <p:ph type="sldNum" sz="quarter" idx="12"/>
          </p:nvPr>
        </p:nvSpPr>
        <p:spPr>
          <a:xfrm>
            <a:off x="8200237" y="6082958"/>
            <a:ext cx="405408" cy="365125"/>
          </a:xfrm>
        </p:spPr>
        <p:txBody>
          <a:bodyPr/>
          <a:lstStyle/>
          <a:p>
            <a:r>
              <a:rPr lang="ru-RU" sz="1600" dirty="0"/>
              <a:t>1</a:t>
            </a:r>
          </a:p>
        </p:txBody>
      </p:sp>
      <p:sp>
        <p:nvSpPr>
          <p:cNvPr id="8" name="Блок-схема: ручной ввод 7"/>
          <p:cNvSpPr/>
          <p:nvPr/>
        </p:nvSpPr>
        <p:spPr>
          <a:xfrm>
            <a:off x="31833" y="132456"/>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TextBox 4"/>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3 января</a:t>
            </a:r>
            <a:endParaRPr lang="ru-RU" sz="4400" b="1" i="1" dirty="0">
              <a:solidFill>
                <a:schemeClr val="tx1">
                  <a:lumMod val="75000"/>
                  <a:lumOff val="25000"/>
                </a:schemeClr>
              </a:solidFill>
              <a:latin typeface="Gabriola" panose="04040605051002020D02" pitchFamily="82" charset="0"/>
            </a:endParaRPr>
          </a:p>
        </p:txBody>
      </p:sp>
      <p:sp>
        <p:nvSpPr>
          <p:cNvPr id="9" name="Прямоугольник с двумя усеченными противолежащими углами 8"/>
          <p:cNvSpPr/>
          <p:nvPr/>
        </p:nvSpPr>
        <p:spPr>
          <a:xfrm>
            <a:off x="757755" y="1122779"/>
            <a:ext cx="7871278"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TextBox 9"/>
          <p:cNvSpPr txBox="1"/>
          <p:nvPr/>
        </p:nvSpPr>
        <p:spPr>
          <a:xfrm>
            <a:off x="4573197" y="1068560"/>
            <a:ext cx="3887235" cy="5262979"/>
          </a:xfrm>
          <a:prstGeom prst="rect">
            <a:avLst/>
          </a:prstGeom>
          <a:noFill/>
        </p:spPr>
        <p:txBody>
          <a:bodyPr wrap="square" rtlCol="0">
            <a:spAutoFit/>
          </a:bodyPr>
          <a:lstStyle/>
          <a:p>
            <a:pPr algn="just"/>
            <a:r>
              <a:rPr lang="ru-RU" sz="1600" dirty="0" err="1" smtClean="0">
                <a:latin typeface="Gabriola" panose="04040605051002020D02" pitchFamily="82" charset="0"/>
              </a:rPr>
              <a:t>Пачганов</a:t>
            </a:r>
            <a:r>
              <a:rPr lang="ru-RU" sz="1600" dirty="0" smtClean="0">
                <a:latin typeface="Gabriola" panose="04040605051002020D02" pitchFamily="82" charset="0"/>
              </a:rPr>
              <a:t> </a:t>
            </a:r>
            <a:r>
              <a:rPr lang="ru-RU" sz="1600" dirty="0">
                <a:latin typeface="Gabriola" panose="04040605051002020D02" pitchFamily="82" charset="0"/>
              </a:rPr>
              <a:t>Константин Иосифович родился в селе </a:t>
            </a:r>
            <a:r>
              <a:rPr lang="ru-RU" sz="1600" dirty="0" err="1">
                <a:latin typeface="Gabriola" panose="04040605051002020D02" pitchFamily="82" charset="0"/>
              </a:rPr>
              <a:t>Зенково</a:t>
            </a:r>
            <a:r>
              <a:rPr lang="ru-RU" sz="1600" dirty="0">
                <a:latin typeface="Gabriola" panose="04040605051002020D02" pitchFamily="82" charset="0"/>
              </a:rPr>
              <a:t> </a:t>
            </a:r>
            <a:r>
              <a:rPr lang="ru-RU" sz="1600" dirty="0" err="1">
                <a:latin typeface="Gabriola" panose="04040605051002020D02" pitchFamily="82" charset="0"/>
              </a:rPr>
              <a:t>Самаровского</a:t>
            </a:r>
            <a:r>
              <a:rPr lang="ru-RU" sz="1600" dirty="0">
                <a:latin typeface="Gabriola" panose="04040605051002020D02" pitchFamily="82" charset="0"/>
              </a:rPr>
              <a:t> района. После окончания школы в 1952 году направлен колхозом на курсы судовых мотористов в г. Ханты-Мансийск. С 1954 года работал в колхозе д. </a:t>
            </a:r>
            <a:r>
              <a:rPr lang="ru-RU" sz="1600" dirty="0" err="1">
                <a:latin typeface="Gabriola" panose="04040605051002020D02" pitchFamily="82" charset="0"/>
              </a:rPr>
              <a:t>Скрипуново</a:t>
            </a:r>
            <a:r>
              <a:rPr lang="ru-RU" sz="1600" dirty="0">
                <a:latin typeface="Gabriola" panose="04040605051002020D02" pitchFamily="82" charset="0"/>
              </a:rPr>
              <a:t> Ханты-Мансийского района мотористом на мотолодке, где в составе бригады выполнял и перевыполнял задания по вылову рыбы. С 1961 года по 1993 год работал мотористом, бригадиром лова в </a:t>
            </a:r>
            <a:r>
              <a:rPr lang="ru-RU" sz="1600" dirty="0" err="1">
                <a:latin typeface="Gabriola" panose="04040605051002020D02" pitchFamily="82" charset="0"/>
              </a:rPr>
              <a:t>Нялинском</a:t>
            </a:r>
            <a:r>
              <a:rPr lang="ru-RU" sz="1600" dirty="0">
                <a:latin typeface="Gabriola" panose="04040605051002020D02" pitchFamily="82" charset="0"/>
              </a:rPr>
              <a:t> </a:t>
            </a:r>
            <a:r>
              <a:rPr lang="ru-RU" sz="1600" dirty="0" err="1">
                <a:latin typeface="Gabriola" panose="04040605051002020D02" pitchFamily="82" charset="0"/>
              </a:rPr>
              <a:t>рыбоучастке</a:t>
            </a:r>
            <a:r>
              <a:rPr lang="ru-RU" sz="1600" dirty="0">
                <a:latin typeface="Gabriola" panose="04040605051002020D02" pitchFamily="82" charset="0"/>
              </a:rPr>
              <a:t> Ханты-Мансийского рыбокомбината. После ухода на пенсию с 1997 по 2001 год работал сторожем-оператором ГСМ в </a:t>
            </a:r>
            <a:r>
              <a:rPr lang="ru-RU" sz="1600" dirty="0" err="1">
                <a:latin typeface="Gabriola" panose="04040605051002020D02" pitchFamily="82" charset="0"/>
              </a:rPr>
              <a:t>Нялинской</a:t>
            </a:r>
            <a:r>
              <a:rPr lang="ru-RU" sz="1600" dirty="0">
                <a:latin typeface="Gabriola" panose="04040605051002020D02" pitchFamily="82" charset="0"/>
              </a:rPr>
              <a:t> администрации.</a:t>
            </a:r>
          </a:p>
          <a:p>
            <a:pPr algn="just"/>
            <a:r>
              <a:rPr lang="ru-RU" sz="1600" dirty="0">
                <a:latin typeface="Gabriola" panose="04040605051002020D02" pitchFamily="82" charset="0"/>
              </a:rPr>
              <a:t>    За добросовестный труд, высокие показатели в выполнении плана по </a:t>
            </a:r>
            <a:r>
              <a:rPr lang="ru-RU" sz="1600" dirty="0" err="1">
                <a:latin typeface="Gabriola" panose="04040605051002020D02" pitchFamily="82" charset="0"/>
              </a:rPr>
              <a:t>рыбодобыче</a:t>
            </a:r>
            <a:r>
              <a:rPr lang="ru-RU" sz="1600" dirty="0">
                <a:latin typeface="Gabriola" panose="04040605051002020D02" pitchFamily="82" charset="0"/>
              </a:rPr>
              <a:t> награжден орденом «Знак Почета» (1976), медалями «За доблестный труд. В ознаменование 100-летия со дня рождения В. И. Ленина» (1970), «За доблестный труд» (1976), «Ветеран труда» (1985).</a:t>
            </a:r>
          </a:p>
          <a:p>
            <a:pPr algn="just"/>
            <a:r>
              <a:rPr lang="ru-RU" sz="1600" dirty="0">
                <a:latin typeface="Gabriola" panose="04040605051002020D02" pitchFamily="82" charset="0"/>
              </a:rPr>
              <a:t>Проживает в с. </a:t>
            </a:r>
            <a:r>
              <a:rPr lang="ru-RU" sz="1600" dirty="0" err="1">
                <a:latin typeface="Gabriola" panose="04040605051002020D02" pitchFamily="82" charset="0"/>
              </a:rPr>
              <a:t>Нялинское</a:t>
            </a:r>
            <a:r>
              <a:rPr lang="ru-RU" sz="1600" dirty="0">
                <a:latin typeface="Gabriola" panose="04040605051002020D02" pitchFamily="82" charset="0"/>
              </a:rPr>
              <a:t> Ханты-Мансийского района.</a:t>
            </a:r>
          </a:p>
          <a:p>
            <a:r>
              <a:rPr lang="ru-RU" sz="1600" dirty="0">
                <a:latin typeface="Gabriola" panose="04040605051002020D02" pitchFamily="82" charset="0"/>
              </a:rPr>
              <a:t> </a:t>
            </a:r>
            <a:r>
              <a:rPr lang="ru-RU" sz="1050" i="1" dirty="0" smtClean="0">
                <a:latin typeface="Gabriola" panose="04040605051002020D02" pitchFamily="82" charset="0"/>
              </a:rPr>
              <a:t>Почетные </a:t>
            </a:r>
            <a:r>
              <a:rPr lang="ru-RU" sz="1050" i="1" dirty="0">
                <a:latin typeface="Gabriola" panose="04040605051002020D02" pitchFamily="82" charset="0"/>
              </a:rPr>
              <a:t>жители района. // Наш район. -2008.-6 ноябрь.</a:t>
            </a:r>
            <a:endParaRPr lang="ru-RU" sz="1050" dirty="0">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579" y="1166989"/>
            <a:ext cx="3048000" cy="4093464"/>
          </a:xfrm>
          <a:prstGeom prst="rect">
            <a:avLst/>
          </a:prstGeom>
          <a:effectLst>
            <a:glow>
              <a:schemeClr val="accent6">
                <a:lumMod val="60000"/>
                <a:lumOff val="40000"/>
              </a:schemeClr>
            </a:glow>
            <a:outerShdw sx="1000" sy="1000" algn="ctr" rotWithShape="0">
              <a:srgbClr val="000000"/>
            </a:outerShdw>
            <a:softEdge rad="127000"/>
          </a:effectLst>
        </p:spPr>
      </p:pic>
      <p:sp>
        <p:nvSpPr>
          <p:cNvPr id="11" name="TextBox 10"/>
          <p:cNvSpPr txBox="1"/>
          <p:nvPr/>
        </p:nvSpPr>
        <p:spPr>
          <a:xfrm>
            <a:off x="854672" y="5384593"/>
            <a:ext cx="3621609" cy="1077218"/>
          </a:xfrm>
          <a:prstGeom prst="rect">
            <a:avLst/>
          </a:prstGeom>
          <a:noFill/>
        </p:spPr>
        <p:txBody>
          <a:bodyPr wrap="square" rtlCol="0">
            <a:spAutoFit/>
          </a:bodyPr>
          <a:lstStyle/>
          <a:p>
            <a:pPr algn="just"/>
            <a:r>
              <a:rPr lang="ru-RU" sz="1600" b="1" dirty="0">
                <a:latin typeface="Gabriola" panose="04040605051002020D02" pitchFamily="82" charset="0"/>
              </a:rPr>
              <a:t>80 лет</a:t>
            </a:r>
            <a:r>
              <a:rPr lang="ru-RU" sz="1600" dirty="0">
                <a:latin typeface="Gabriola" panose="04040605051002020D02" pitchFamily="82" charset="0"/>
              </a:rPr>
              <a:t> назад (1938) родился </a:t>
            </a:r>
            <a:r>
              <a:rPr lang="ru-RU" sz="1600" b="1" dirty="0" err="1">
                <a:latin typeface="Gabriola" panose="04040605051002020D02" pitchFamily="82" charset="0"/>
              </a:rPr>
              <a:t>Пачганов</a:t>
            </a:r>
            <a:r>
              <a:rPr lang="ru-RU" sz="1600" b="1" dirty="0">
                <a:latin typeface="Gabriola" panose="04040605051002020D02" pitchFamily="82" charset="0"/>
              </a:rPr>
              <a:t> Константин </a:t>
            </a:r>
            <a:endParaRPr lang="ru-RU" sz="1600" b="1" dirty="0" smtClean="0">
              <a:latin typeface="Gabriola" panose="04040605051002020D02" pitchFamily="82" charset="0"/>
            </a:endParaRPr>
          </a:p>
          <a:p>
            <a:pPr algn="just"/>
            <a:r>
              <a:rPr lang="ru-RU" sz="1600" b="1" dirty="0" smtClean="0">
                <a:latin typeface="Gabriola" panose="04040605051002020D02" pitchFamily="82" charset="0"/>
              </a:rPr>
              <a:t>Иосифович</a:t>
            </a:r>
            <a:r>
              <a:rPr lang="ru-RU" sz="1600" b="1" dirty="0">
                <a:latin typeface="Gabriola" panose="04040605051002020D02" pitchFamily="82" charset="0"/>
              </a:rPr>
              <a:t>, </a:t>
            </a:r>
            <a:r>
              <a:rPr lang="ru-RU" sz="1600" dirty="0">
                <a:latin typeface="Gabriola" panose="04040605051002020D02" pitchFamily="82" charset="0"/>
              </a:rPr>
              <a:t>Почетный гражданин Ханты-Мансийского района (2008).</a:t>
            </a:r>
          </a:p>
          <a:p>
            <a:r>
              <a:rPr lang="ru-RU" sz="1600" dirty="0">
                <a:latin typeface="Gabriola" panose="04040605051002020D02" pitchFamily="82" charset="0"/>
              </a:rPr>
              <a:t>    </a:t>
            </a:r>
          </a:p>
        </p:txBody>
      </p:sp>
    </p:spTree>
    <p:extLst>
      <p:ext uri="{BB962C8B-B14F-4D97-AF65-F5344CB8AC3E}">
        <p14:creationId xmlns:p14="http://schemas.microsoft.com/office/powerpoint/2010/main" val="387932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20</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5 сентября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19</a:t>
            </a:r>
            <a:endParaRPr lang="ru-RU" sz="1600" dirty="0"/>
          </a:p>
        </p:txBody>
      </p:sp>
      <p:sp>
        <p:nvSpPr>
          <p:cNvPr id="11" name="TextBox 10"/>
          <p:cNvSpPr txBox="1"/>
          <p:nvPr/>
        </p:nvSpPr>
        <p:spPr>
          <a:xfrm>
            <a:off x="4716015" y="1412776"/>
            <a:ext cx="3816425" cy="4785926"/>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50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(1968) в п. Бобровский Ханты-Мансийского района открылась </a:t>
            </a:r>
            <a:r>
              <a:rPr lang="ru-RU" sz="1600" b="1" dirty="0">
                <a:solidFill>
                  <a:schemeClr val="tx1">
                    <a:lumMod val="75000"/>
                    <a:lumOff val="25000"/>
                  </a:schemeClr>
                </a:solidFill>
                <a:latin typeface="Gabriola" panose="04040605051002020D02" pitchFamily="82" charset="0"/>
              </a:rPr>
              <a:t>сельская библиотека</a:t>
            </a:r>
            <a:r>
              <a:rPr lang="ru-RU" sz="1600" dirty="0">
                <a:solidFill>
                  <a:schemeClr val="tx1">
                    <a:lumMod val="75000"/>
                    <a:lumOff val="25000"/>
                  </a:schemeClr>
                </a:solidFill>
                <a:latin typeface="Gabriola" panose="04040605051002020D02" pitchFamily="82" charset="0"/>
              </a:rPr>
              <a:t>.</a:t>
            </a: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ГБУТО </a:t>
            </a:r>
            <a:r>
              <a:rPr lang="ru-RU" sz="1050" dirty="0">
                <a:solidFill>
                  <a:schemeClr val="tx1">
                    <a:lumMod val="75000"/>
                    <a:lumOff val="25000"/>
                  </a:schemeClr>
                </a:solidFill>
                <a:latin typeface="Gabriola" panose="04040605051002020D02" pitchFamily="82" charset="0"/>
              </a:rPr>
              <a:t>ГАТО в </a:t>
            </a:r>
            <a:r>
              <a:rPr lang="ru-RU" sz="1050" dirty="0" err="1">
                <a:solidFill>
                  <a:schemeClr val="tx1">
                    <a:lumMod val="75000"/>
                    <a:lumOff val="25000"/>
                  </a:schemeClr>
                </a:solidFill>
                <a:latin typeface="Gabriola" panose="04040605051002020D02" pitchFamily="82" charset="0"/>
              </a:rPr>
              <a:t>г.Тюмени</a:t>
            </a:r>
            <a:r>
              <a:rPr lang="ru-RU" sz="1050" dirty="0">
                <a:solidFill>
                  <a:schemeClr val="tx1">
                    <a:lumMod val="75000"/>
                    <a:lumOff val="25000"/>
                  </a:schemeClr>
                </a:solidFill>
                <a:latin typeface="Gabriola" panose="04040605051002020D02" pitchFamily="82" charset="0"/>
              </a:rPr>
              <a:t>. Ф.1731, Оп.1, Д. 673, Л. 49. «Годовые текстовые отчеты о работе культпросвет учреждений Ханты-Мансийского национального округа за 1968г».).</a:t>
            </a:r>
          </a:p>
          <a:p>
            <a:pPr algn="just"/>
            <a:r>
              <a:rPr lang="ru-RU" sz="1050" dirty="0" smtClean="0">
                <a:solidFill>
                  <a:schemeClr val="tx1">
                    <a:lumMod val="75000"/>
                    <a:lumOff val="25000"/>
                  </a:schemeClr>
                </a:solidFill>
                <a:latin typeface="Gabriola" panose="04040605051002020D02" pitchFamily="82" charset="0"/>
              </a:rPr>
              <a:t>Воспоминания </a:t>
            </a:r>
            <a:r>
              <a:rPr lang="ru-RU" sz="1050" dirty="0" err="1">
                <a:solidFill>
                  <a:schemeClr val="tx1">
                    <a:lumMod val="75000"/>
                    <a:lumOff val="25000"/>
                  </a:schemeClr>
                </a:solidFill>
                <a:latin typeface="Gabriola" panose="04040605051002020D02" pitchFamily="82" charset="0"/>
              </a:rPr>
              <a:t>Шелобановой</a:t>
            </a:r>
            <a:r>
              <a:rPr lang="ru-RU" sz="1050" dirty="0">
                <a:solidFill>
                  <a:schemeClr val="tx1">
                    <a:lumMod val="75000"/>
                    <a:lumOff val="25000"/>
                  </a:schemeClr>
                </a:solidFill>
                <a:latin typeface="Gabriola" panose="04040605051002020D02" pitchFamily="82" charset="0"/>
              </a:rPr>
              <a:t> Нины Михайловны // «Летопись Бобровской сельской библиотеки», 1995г.</a:t>
            </a:r>
          </a:p>
          <a:p>
            <a:pPr algn="just"/>
            <a:r>
              <a:rPr lang="ru-RU" sz="1050" dirty="0">
                <a:solidFill>
                  <a:schemeClr val="tx1">
                    <a:lumMod val="75000"/>
                    <a:lumOff val="25000"/>
                  </a:schemeClr>
                </a:solidFill>
                <a:latin typeface="Gabriola" panose="04040605051002020D02" pitchFamily="82" charset="0"/>
              </a:rPr>
              <a:t>Худякова Л. Семнадцатая в районе. //Ленинская правда.- 1968.-2 </a:t>
            </a:r>
            <a:r>
              <a:rPr lang="ru-RU" sz="1050" dirty="0" err="1">
                <a:solidFill>
                  <a:schemeClr val="tx1">
                    <a:lumMod val="75000"/>
                    <a:lumOff val="25000"/>
                  </a:schemeClr>
                </a:solidFill>
                <a:latin typeface="Gabriola" panose="04040605051002020D02" pitchFamily="82" charset="0"/>
              </a:rPr>
              <a:t>нояб</a:t>
            </a:r>
            <a:r>
              <a:rPr lang="ru-RU" sz="1050" dirty="0" smtClean="0">
                <a:solidFill>
                  <a:schemeClr val="tx1">
                    <a:lumMod val="75000"/>
                    <a:lumOff val="25000"/>
                  </a:schemeClr>
                </a:solidFill>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434385"/>
            <a:ext cx="2894052" cy="3505018"/>
          </a:xfrm>
          <a:prstGeom prst="rect">
            <a:avLst/>
          </a:prstGeom>
          <a:effectLst>
            <a:softEdge rad="127000"/>
          </a:effectLst>
        </p:spPr>
      </p:pic>
    </p:spTree>
    <p:extLst>
      <p:ext uri="{BB962C8B-B14F-4D97-AF65-F5344CB8AC3E}">
        <p14:creationId xmlns:p14="http://schemas.microsoft.com/office/powerpoint/2010/main" val="417852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21</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14868" y="1196440"/>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26 сентября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20</a:t>
            </a:r>
            <a:endParaRPr lang="ru-RU" sz="1600" dirty="0"/>
          </a:p>
        </p:txBody>
      </p:sp>
      <p:sp>
        <p:nvSpPr>
          <p:cNvPr id="11" name="TextBox 10"/>
          <p:cNvSpPr txBox="1"/>
          <p:nvPr/>
        </p:nvSpPr>
        <p:spPr>
          <a:xfrm>
            <a:off x="4716016" y="1456616"/>
            <a:ext cx="3816424" cy="4947508"/>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15 лет </a:t>
            </a:r>
            <a:r>
              <a:rPr lang="ru-RU" sz="1600" dirty="0">
                <a:solidFill>
                  <a:schemeClr val="tx1">
                    <a:lumMod val="75000"/>
                    <a:lumOff val="25000"/>
                  </a:schemeClr>
                </a:solidFill>
                <a:latin typeface="Gabriola" panose="04040605051002020D02" pitchFamily="82" charset="0"/>
              </a:rPr>
              <a:t>назад (2003) открылся краеведческий музей в средней школе села </a:t>
            </a:r>
            <a:r>
              <a:rPr lang="ru-RU" sz="1600" dirty="0" err="1">
                <a:solidFill>
                  <a:schemeClr val="tx1">
                    <a:lumMod val="75000"/>
                    <a:lumOff val="25000"/>
                  </a:schemeClr>
                </a:solidFill>
                <a:latin typeface="Gabriola" panose="04040605051002020D02" pitchFamily="82" charset="0"/>
              </a:rPr>
              <a:t>Нялинское</a:t>
            </a:r>
            <a:r>
              <a:rPr lang="ru-RU" sz="1600" dirty="0">
                <a:solidFill>
                  <a:schemeClr val="tx1">
                    <a:lumMod val="75000"/>
                    <a:lumOff val="25000"/>
                  </a:schemeClr>
                </a:solidFill>
                <a:latin typeface="Gabriola" panose="04040605051002020D02" pitchFamily="82" charset="0"/>
              </a:rPr>
              <a:t> Ханты-Мансийского района. Основатель музея - Киренский Иннокентий Михайлович, ветеран Великой Отечественной Войны. Все экспонаты для музея в течении шести лет собирали члены местного археологического кружка. </a:t>
            </a:r>
          </a:p>
          <a:p>
            <a:pPr algn="just"/>
            <a:r>
              <a:rPr lang="ru-RU" sz="1600" dirty="0">
                <a:solidFill>
                  <a:schemeClr val="tx1">
                    <a:lumMod val="75000"/>
                    <a:lumOff val="25000"/>
                  </a:schemeClr>
                </a:solidFill>
                <a:latin typeface="Gabriola" panose="04040605051002020D02" pitchFamily="82" charset="0"/>
              </a:rPr>
              <a:t> </a:t>
            </a:r>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r>
              <a:rPr lang="ru-RU" sz="1200" dirty="0">
                <a:solidFill>
                  <a:schemeClr val="tx1">
                    <a:lumMod val="75000"/>
                    <a:lumOff val="25000"/>
                  </a:schemeClr>
                </a:solidFill>
                <a:latin typeface="Gabriola" panose="04040605051002020D02" pitchFamily="82" charset="0"/>
              </a:rPr>
              <a:t>Осипов М. На перекрестке эпох. // Наш район.- 2003.-26 сент.</a:t>
            </a:r>
          </a:p>
          <a:p>
            <a:pPr algn="just"/>
            <a:endParaRPr lang="ru-RU" sz="1050" dirty="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68" y="1657155"/>
            <a:ext cx="3597008" cy="2389057"/>
          </a:xfrm>
          <a:prstGeom prst="rect">
            <a:avLst/>
          </a:prstGeom>
          <a:effectLst>
            <a:softEdge rad="127000"/>
          </a:effectLst>
        </p:spPr>
      </p:pic>
    </p:spTree>
    <p:extLst>
      <p:ext uri="{BB962C8B-B14F-4D97-AF65-F5344CB8AC3E}">
        <p14:creationId xmlns:p14="http://schemas.microsoft.com/office/powerpoint/2010/main" val="4035609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22</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a:solidFill>
                  <a:schemeClr val="tx1">
                    <a:lumMod val="75000"/>
                    <a:lumOff val="25000"/>
                  </a:schemeClr>
                </a:solidFill>
                <a:latin typeface="Gabriola" panose="04040605051002020D02" pitchFamily="82" charset="0"/>
              </a:rPr>
              <a:t>1</a:t>
            </a:r>
            <a:r>
              <a:rPr lang="ru-RU" sz="4400" b="1" i="1" dirty="0" smtClean="0">
                <a:solidFill>
                  <a:schemeClr val="tx1">
                    <a:lumMod val="75000"/>
                    <a:lumOff val="25000"/>
                  </a:schemeClr>
                </a:solidFill>
                <a:latin typeface="Gabriola" panose="04040605051002020D02" pitchFamily="82" charset="0"/>
              </a:rPr>
              <a:t> октября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21</a:t>
            </a:r>
            <a:endParaRPr lang="ru-RU" sz="1600" dirty="0"/>
          </a:p>
        </p:txBody>
      </p:sp>
      <p:sp>
        <p:nvSpPr>
          <p:cNvPr id="11" name="TextBox 10"/>
          <p:cNvSpPr txBox="1"/>
          <p:nvPr/>
        </p:nvSpPr>
        <p:spPr>
          <a:xfrm>
            <a:off x="4603784" y="1412776"/>
            <a:ext cx="3816425" cy="4693593"/>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10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(2008) состоялось открытие нового здания средней школы в поселке </a:t>
            </a:r>
            <a:r>
              <a:rPr lang="ru-RU" sz="1600" dirty="0" err="1">
                <a:solidFill>
                  <a:schemeClr val="tx1">
                    <a:lumMod val="75000"/>
                    <a:lumOff val="25000"/>
                  </a:schemeClr>
                </a:solidFill>
                <a:latin typeface="Gabriola" panose="04040605051002020D02" pitchFamily="82" charset="0"/>
              </a:rPr>
              <a:t>Луговском</a:t>
            </a:r>
            <a:r>
              <a:rPr lang="ru-RU" sz="1600" dirty="0">
                <a:solidFill>
                  <a:schemeClr val="tx1">
                    <a:lumMod val="75000"/>
                    <a:lumOff val="25000"/>
                  </a:schemeClr>
                </a:solidFill>
                <a:latin typeface="Gabriola" panose="04040605051002020D02" pitchFamily="82" charset="0"/>
              </a:rPr>
              <a:t> Ханты-Мансийского района.</a:t>
            </a:r>
          </a:p>
          <a:p>
            <a:r>
              <a:rPr lang="ru-RU" sz="1600" dirty="0">
                <a:solidFill>
                  <a:schemeClr val="tx1">
                    <a:lumMod val="75000"/>
                    <a:lumOff val="25000"/>
                  </a:schemeClr>
                </a:solidFill>
                <a:latin typeface="Gabriola" panose="04040605051002020D02" pitchFamily="82" charset="0"/>
              </a:rPr>
              <a:t> </a:t>
            </a:r>
            <a:endParaRPr lang="ru-RU" sz="1600" dirty="0" smtClean="0">
              <a:solidFill>
                <a:schemeClr val="tx1">
                  <a:lumMod val="75000"/>
                  <a:lumOff val="25000"/>
                </a:schemeClr>
              </a:solidFill>
              <a:latin typeface="Gabriola" panose="04040605051002020D02" pitchFamily="82" charset="0"/>
            </a:endParaRPr>
          </a:p>
          <a:p>
            <a:endParaRPr lang="ru-RU" sz="1600" dirty="0">
              <a:solidFill>
                <a:schemeClr val="tx1">
                  <a:lumMod val="75000"/>
                  <a:lumOff val="25000"/>
                </a:schemeClr>
              </a:solidFill>
              <a:latin typeface="Gabriola" panose="04040605051002020D02" pitchFamily="82" charset="0"/>
            </a:endParaRPr>
          </a:p>
          <a:p>
            <a:endParaRPr lang="ru-RU" sz="1600" dirty="0" smtClean="0">
              <a:solidFill>
                <a:schemeClr val="tx1">
                  <a:lumMod val="75000"/>
                  <a:lumOff val="25000"/>
                </a:schemeClr>
              </a:solidFill>
              <a:latin typeface="Gabriola" panose="04040605051002020D02" pitchFamily="82" charset="0"/>
            </a:endParaRPr>
          </a:p>
          <a:p>
            <a:endParaRPr lang="ru-RU" sz="1600" dirty="0">
              <a:solidFill>
                <a:schemeClr val="tx1">
                  <a:lumMod val="75000"/>
                  <a:lumOff val="25000"/>
                </a:schemeClr>
              </a:solidFill>
              <a:latin typeface="Gabriola" panose="04040605051002020D02" pitchFamily="82" charset="0"/>
            </a:endParaRPr>
          </a:p>
          <a:p>
            <a:endParaRPr lang="ru-RU" sz="1100" dirty="0" smtClean="0">
              <a:solidFill>
                <a:schemeClr val="tx1">
                  <a:lumMod val="75000"/>
                  <a:lumOff val="25000"/>
                </a:schemeClr>
              </a:solidFill>
              <a:latin typeface="Gabriola" panose="04040605051002020D02" pitchFamily="82" charset="0"/>
            </a:endParaRPr>
          </a:p>
          <a:p>
            <a:endParaRPr lang="ru-RU" sz="1100" dirty="0">
              <a:solidFill>
                <a:schemeClr val="tx1">
                  <a:lumMod val="75000"/>
                  <a:lumOff val="25000"/>
                </a:schemeClr>
              </a:solidFill>
              <a:latin typeface="Gabriola" panose="04040605051002020D02" pitchFamily="82" charset="0"/>
            </a:endParaRPr>
          </a:p>
          <a:p>
            <a:endParaRPr lang="ru-RU" sz="1100" dirty="0" smtClean="0">
              <a:solidFill>
                <a:schemeClr val="tx1">
                  <a:lumMod val="75000"/>
                  <a:lumOff val="25000"/>
                </a:schemeClr>
              </a:solidFill>
              <a:latin typeface="Gabriola" panose="04040605051002020D02" pitchFamily="82" charset="0"/>
            </a:endParaRPr>
          </a:p>
          <a:p>
            <a:endParaRPr lang="ru-RU" sz="1100" dirty="0">
              <a:solidFill>
                <a:schemeClr val="tx1">
                  <a:lumMod val="75000"/>
                  <a:lumOff val="25000"/>
                </a:schemeClr>
              </a:solidFill>
              <a:latin typeface="Gabriola" panose="04040605051002020D02" pitchFamily="82" charset="0"/>
            </a:endParaRPr>
          </a:p>
          <a:p>
            <a:endParaRPr lang="ru-RU" sz="1100" dirty="0" smtClean="0">
              <a:solidFill>
                <a:schemeClr val="tx1">
                  <a:lumMod val="75000"/>
                  <a:lumOff val="25000"/>
                </a:schemeClr>
              </a:solidFill>
              <a:latin typeface="Gabriola" panose="04040605051002020D02" pitchFamily="82" charset="0"/>
            </a:endParaRPr>
          </a:p>
          <a:p>
            <a:endParaRPr lang="ru-RU" sz="1100" dirty="0">
              <a:solidFill>
                <a:schemeClr val="tx1">
                  <a:lumMod val="75000"/>
                  <a:lumOff val="25000"/>
                </a:schemeClr>
              </a:solidFill>
              <a:latin typeface="Gabriola" panose="04040605051002020D02" pitchFamily="82" charset="0"/>
            </a:endParaRPr>
          </a:p>
          <a:p>
            <a:endParaRPr lang="ru-RU" sz="1100" dirty="0" smtClean="0">
              <a:solidFill>
                <a:schemeClr val="tx1">
                  <a:lumMod val="75000"/>
                  <a:lumOff val="25000"/>
                </a:schemeClr>
              </a:solidFill>
              <a:latin typeface="Gabriola" panose="04040605051002020D02" pitchFamily="82" charset="0"/>
            </a:endParaRPr>
          </a:p>
          <a:p>
            <a:endParaRPr lang="ru-RU" sz="1100" dirty="0">
              <a:solidFill>
                <a:schemeClr val="tx1">
                  <a:lumMod val="75000"/>
                  <a:lumOff val="25000"/>
                </a:schemeClr>
              </a:solidFill>
              <a:latin typeface="Gabriola" panose="04040605051002020D02" pitchFamily="82" charset="0"/>
            </a:endParaRPr>
          </a:p>
          <a:p>
            <a:endParaRPr lang="ru-RU" sz="1100" dirty="0" smtClean="0">
              <a:solidFill>
                <a:schemeClr val="tx1">
                  <a:lumMod val="75000"/>
                  <a:lumOff val="25000"/>
                </a:schemeClr>
              </a:solidFill>
              <a:latin typeface="Gabriola" panose="04040605051002020D02" pitchFamily="82" charset="0"/>
            </a:endParaRPr>
          </a:p>
          <a:p>
            <a:endParaRPr lang="ru-RU" sz="1100" dirty="0">
              <a:solidFill>
                <a:schemeClr val="tx1">
                  <a:lumMod val="75000"/>
                  <a:lumOff val="25000"/>
                </a:schemeClr>
              </a:solidFill>
              <a:latin typeface="Gabriola" panose="04040605051002020D02" pitchFamily="82" charset="0"/>
            </a:endParaRPr>
          </a:p>
          <a:p>
            <a:endParaRPr lang="ru-RU" sz="1100" dirty="0" smtClean="0">
              <a:solidFill>
                <a:schemeClr val="tx1">
                  <a:lumMod val="75000"/>
                  <a:lumOff val="25000"/>
                </a:schemeClr>
              </a:solidFill>
              <a:latin typeface="Gabriola" panose="04040605051002020D02" pitchFamily="82" charset="0"/>
            </a:endParaRPr>
          </a:p>
          <a:p>
            <a:endParaRPr lang="ru-RU" sz="1100" dirty="0" smtClean="0">
              <a:solidFill>
                <a:schemeClr val="tx1">
                  <a:lumMod val="75000"/>
                  <a:lumOff val="25000"/>
                </a:schemeClr>
              </a:solidFill>
              <a:latin typeface="Gabriola" panose="04040605051002020D02" pitchFamily="82" charset="0"/>
            </a:endParaRPr>
          </a:p>
          <a:p>
            <a:endParaRPr lang="ru-RU" sz="1100" dirty="0">
              <a:solidFill>
                <a:schemeClr val="tx1">
                  <a:lumMod val="75000"/>
                  <a:lumOff val="25000"/>
                </a:schemeClr>
              </a:solidFill>
              <a:latin typeface="Gabriola" panose="04040605051002020D02" pitchFamily="82" charset="0"/>
            </a:endParaRPr>
          </a:p>
          <a:p>
            <a:endParaRPr lang="ru-RU" sz="1100" dirty="0" smtClean="0">
              <a:solidFill>
                <a:schemeClr val="tx1">
                  <a:lumMod val="75000"/>
                  <a:lumOff val="25000"/>
                </a:schemeClr>
              </a:solidFill>
              <a:latin typeface="Gabriola" panose="04040605051002020D02" pitchFamily="82" charset="0"/>
            </a:endParaRPr>
          </a:p>
          <a:p>
            <a:endParaRPr lang="ru-RU" sz="1100" dirty="0">
              <a:solidFill>
                <a:schemeClr val="tx1">
                  <a:lumMod val="75000"/>
                  <a:lumOff val="25000"/>
                </a:schemeClr>
              </a:solidFill>
              <a:latin typeface="Gabriola" panose="04040605051002020D02" pitchFamily="82" charset="0"/>
            </a:endParaRPr>
          </a:p>
          <a:p>
            <a:r>
              <a:rPr lang="ru-RU" sz="1100" dirty="0" smtClean="0">
                <a:solidFill>
                  <a:schemeClr val="tx1">
                    <a:lumMod val="75000"/>
                    <a:lumOff val="25000"/>
                  </a:schemeClr>
                </a:solidFill>
                <a:latin typeface="Gabriola" panose="04040605051002020D02" pitchFamily="82" charset="0"/>
              </a:rPr>
              <a:t>Новая </a:t>
            </a:r>
            <a:r>
              <a:rPr lang="ru-RU" sz="1100" dirty="0">
                <a:solidFill>
                  <a:schemeClr val="tx1">
                    <a:lumMod val="75000"/>
                    <a:lumOff val="25000"/>
                  </a:schemeClr>
                </a:solidFill>
                <a:latin typeface="Gabriola" panose="04040605051002020D02" pitchFamily="82" charset="0"/>
              </a:rPr>
              <a:t>старая школа в </a:t>
            </a:r>
            <a:r>
              <a:rPr lang="ru-RU" sz="1100" dirty="0" err="1">
                <a:solidFill>
                  <a:schemeClr val="tx1">
                    <a:lumMod val="75000"/>
                    <a:lumOff val="25000"/>
                  </a:schemeClr>
                </a:solidFill>
                <a:latin typeface="Gabriola" panose="04040605051002020D02" pitchFamily="82" charset="0"/>
              </a:rPr>
              <a:t>Луговском</a:t>
            </a:r>
            <a:r>
              <a:rPr lang="ru-RU" sz="1100" dirty="0">
                <a:solidFill>
                  <a:schemeClr val="tx1">
                    <a:lumMod val="75000"/>
                    <a:lumOff val="25000"/>
                  </a:schemeClr>
                </a:solidFill>
                <a:latin typeface="Gabriola" panose="04040605051002020D02" pitchFamily="82" charset="0"/>
              </a:rPr>
              <a:t>. // Наш район.- 2008.-04сент.</a:t>
            </a:r>
          </a:p>
          <a:p>
            <a:r>
              <a:rPr lang="ru-RU" sz="1100" dirty="0">
                <a:solidFill>
                  <a:schemeClr val="tx1">
                    <a:lumMod val="75000"/>
                    <a:lumOff val="25000"/>
                  </a:schemeClr>
                </a:solidFill>
                <a:latin typeface="Gabriola" panose="04040605051002020D02" pitchFamily="82" charset="0"/>
              </a:rPr>
              <a:t>Здравствуй новый храм науки. // Наш район.- 2008.-09 окт</a:t>
            </a:r>
            <a:r>
              <a:rPr lang="ru-RU" sz="1100" dirty="0" smtClean="0">
                <a:solidFill>
                  <a:schemeClr val="tx1">
                    <a:lumMod val="75000"/>
                    <a:lumOff val="25000"/>
                  </a:schemeClr>
                </a:solidFill>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484784"/>
            <a:ext cx="3683571" cy="2446551"/>
          </a:xfrm>
          <a:prstGeom prst="rect">
            <a:avLst/>
          </a:prstGeom>
          <a:effectLst>
            <a:softEdge rad="127000"/>
          </a:effectLst>
        </p:spPr>
      </p:pic>
    </p:spTree>
    <p:extLst>
      <p:ext uri="{BB962C8B-B14F-4D97-AF65-F5344CB8AC3E}">
        <p14:creationId xmlns:p14="http://schemas.microsoft.com/office/powerpoint/2010/main" val="52540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23</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15 октября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22</a:t>
            </a:r>
            <a:endParaRPr lang="ru-RU" sz="1600" dirty="0"/>
          </a:p>
        </p:txBody>
      </p:sp>
      <p:sp>
        <p:nvSpPr>
          <p:cNvPr id="11" name="TextBox 10"/>
          <p:cNvSpPr txBox="1"/>
          <p:nvPr/>
        </p:nvSpPr>
        <p:spPr>
          <a:xfrm>
            <a:off x="4644008" y="1273155"/>
            <a:ext cx="3888432" cy="5001369"/>
          </a:xfrm>
          <a:prstGeom prst="rect">
            <a:avLst/>
          </a:prstGeom>
          <a:noFill/>
        </p:spPr>
        <p:txBody>
          <a:bodyPr wrap="square" rtlCol="0">
            <a:spAutoFit/>
          </a:bodyPr>
          <a:lstStyle/>
          <a:p>
            <a:pPr algn="just"/>
            <a:r>
              <a:rPr lang="ru-RU" sz="1600" dirty="0" smtClean="0">
                <a:solidFill>
                  <a:schemeClr val="tx1">
                    <a:lumMod val="75000"/>
                    <a:lumOff val="25000"/>
                  </a:schemeClr>
                </a:solidFill>
                <a:latin typeface="Gabriola" panose="04040605051002020D02" pitchFamily="82" charset="0"/>
              </a:rPr>
              <a:t>Макеев </a:t>
            </a:r>
            <a:r>
              <a:rPr lang="ru-RU" sz="1600" dirty="0">
                <a:solidFill>
                  <a:schemeClr val="tx1">
                    <a:lumMod val="75000"/>
                    <a:lumOff val="25000"/>
                  </a:schemeClr>
                </a:solidFill>
                <a:latin typeface="Gabriola" panose="04040605051002020D02" pitchFamily="82" charset="0"/>
              </a:rPr>
              <a:t>Виктор Гаврилович родился в с. Полноват Березовского района. Трудовую деятельность начал в 1959 году рабочим </a:t>
            </a:r>
            <a:r>
              <a:rPr lang="ru-RU" sz="1600" dirty="0" err="1">
                <a:solidFill>
                  <a:schemeClr val="tx1">
                    <a:lumMod val="75000"/>
                    <a:lumOff val="25000"/>
                  </a:schemeClr>
                </a:solidFill>
                <a:latin typeface="Gabriola" panose="04040605051002020D02" pitchFamily="82" charset="0"/>
              </a:rPr>
              <a:t>рыбоучастка</a:t>
            </a:r>
            <a:r>
              <a:rPr lang="ru-RU" sz="1600" dirty="0">
                <a:solidFill>
                  <a:schemeClr val="tx1">
                    <a:lumMod val="75000"/>
                    <a:lumOff val="25000"/>
                  </a:schemeClr>
                </a:solidFill>
                <a:latin typeface="Gabriola" panose="04040605051002020D02" pitchFamily="82" charset="0"/>
              </a:rPr>
              <a:t>. С 1965-учитель </a:t>
            </a:r>
            <a:r>
              <a:rPr lang="ru-RU" sz="1600" dirty="0" err="1">
                <a:solidFill>
                  <a:schemeClr val="tx1">
                    <a:lumMod val="75000"/>
                    <a:lumOff val="25000"/>
                  </a:schemeClr>
                </a:solidFill>
                <a:latin typeface="Gabriola" panose="04040605051002020D02" pitchFamily="82" charset="0"/>
              </a:rPr>
              <a:t>Кирзаводской</a:t>
            </a:r>
            <a:r>
              <a:rPr lang="ru-RU" sz="1600" dirty="0">
                <a:solidFill>
                  <a:schemeClr val="tx1">
                    <a:lumMod val="75000"/>
                    <a:lumOff val="25000"/>
                  </a:schemeClr>
                </a:solidFill>
                <a:latin typeface="Gabriola" panose="04040605051002020D02" pitchFamily="82" charset="0"/>
              </a:rPr>
              <a:t> школы Ханты-Мансийского района. С 1969-оператор студии телевидения г. Ханты-Мансийск. Окончил Тобольский пединститут.</a:t>
            </a:r>
          </a:p>
          <a:p>
            <a:pPr algn="just"/>
            <a:r>
              <a:rPr lang="ru-RU" sz="1600" dirty="0">
                <a:solidFill>
                  <a:schemeClr val="tx1">
                    <a:lumMod val="75000"/>
                    <a:lumOff val="25000"/>
                  </a:schemeClr>
                </a:solidFill>
                <a:latin typeface="Gabriola" panose="04040605051002020D02" pitchFamily="82" charset="0"/>
              </a:rPr>
              <a:t>В 1972 - инструктор, с 1974г.- </a:t>
            </a:r>
            <a:r>
              <a:rPr lang="ru-RU" sz="1600" dirty="0" err="1">
                <a:solidFill>
                  <a:schemeClr val="tx1">
                    <a:lumMod val="75000"/>
                    <a:lumOff val="25000"/>
                  </a:schemeClr>
                </a:solidFill>
                <a:latin typeface="Gabriola" panose="04040605051002020D02" pitchFamily="82" charset="0"/>
              </a:rPr>
              <a:t>зав.отделом</a:t>
            </a:r>
            <a:r>
              <a:rPr lang="ru-RU" sz="1600" dirty="0">
                <a:solidFill>
                  <a:schemeClr val="tx1">
                    <a:lumMod val="75000"/>
                    <a:lumOff val="25000"/>
                  </a:schemeClr>
                </a:solidFill>
                <a:latin typeface="Gabriola" panose="04040605051002020D02" pitchFamily="82" charset="0"/>
              </a:rPr>
              <a:t> горкома КПСС. С 1980-секретарь парткома авиапредприятия. В 1983 - секретарь Ханты-Мансийского горкома КПСС. С 1987 – председатель Ханты-Мансийского райисполкома, с 1990 –председатель районного Совета народных депутатов. В 1994-1998г. - зам. главы администрации Ханты-Мансийского района. Награжден медалью «За освоение недр и развитие нефтегазового комплекса Западной Сибири».</a:t>
            </a:r>
          </a:p>
          <a:p>
            <a:r>
              <a:rPr lang="ru-RU" sz="1600" dirty="0">
                <a:solidFill>
                  <a:schemeClr val="tx1">
                    <a:lumMod val="75000"/>
                    <a:lumOff val="25000"/>
                  </a:schemeClr>
                </a:solidFill>
                <a:latin typeface="Gabriola" panose="04040605051002020D02" pitchFamily="82" charset="0"/>
              </a:rPr>
              <a:t> </a:t>
            </a: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r>
              <a:rPr lang="ru-RU" sz="1050" dirty="0" smtClean="0">
                <a:solidFill>
                  <a:schemeClr val="tx1">
                    <a:lumMod val="75000"/>
                    <a:lumOff val="25000"/>
                  </a:schemeClr>
                </a:solidFill>
                <a:latin typeface="Gabriola" panose="04040605051002020D02" pitchFamily="82" charset="0"/>
              </a:rPr>
              <a:t>Макеев </a:t>
            </a:r>
            <a:r>
              <a:rPr lang="ru-RU" sz="1050" dirty="0">
                <a:solidFill>
                  <a:schemeClr val="tx1">
                    <a:lumMod val="75000"/>
                    <a:lumOff val="25000"/>
                  </a:schemeClr>
                </a:solidFill>
                <a:latin typeface="Gabriola" panose="04040605051002020D02" pitchFamily="82" charset="0"/>
              </a:rPr>
              <a:t>Виктор Гаврилович // </a:t>
            </a:r>
            <a:r>
              <a:rPr lang="ru-RU" sz="1050" dirty="0" err="1">
                <a:solidFill>
                  <a:schemeClr val="tx1">
                    <a:lumMod val="75000"/>
                    <a:lumOff val="25000"/>
                  </a:schemeClr>
                </a:solidFill>
                <a:latin typeface="Gabriola" panose="04040605051002020D02" pitchFamily="82" charset="0"/>
              </a:rPr>
              <a:t>Югория</a:t>
            </a:r>
            <a:r>
              <a:rPr lang="ru-RU" sz="1050" dirty="0">
                <a:solidFill>
                  <a:schemeClr val="tx1">
                    <a:lumMod val="75000"/>
                    <a:lumOff val="25000"/>
                  </a:schemeClr>
                </a:solidFill>
                <a:latin typeface="Gabriola" panose="04040605051002020D02" pitchFamily="82" charset="0"/>
              </a:rPr>
              <a:t>: </a:t>
            </a:r>
            <a:r>
              <a:rPr lang="ru-RU" sz="1050" dirty="0" err="1">
                <a:solidFill>
                  <a:schemeClr val="tx1">
                    <a:lumMod val="75000"/>
                    <a:lumOff val="25000"/>
                  </a:schemeClr>
                </a:solidFill>
                <a:latin typeface="Gabriola" panose="04040605051002020D02" pitchFamily="82" charset="0"/>
              </a:rPr>
              <a:t>энцикл</a:t>
            </a:r>
            <a:r>
              <a:rPr lang="ru-RU" sz="1050" dirty="0">
                <a:solidFill>
                  <a:schemeClr val="tx1">
                    <a:lumMod val="75000"/>
                    <a:lumOff val="25000"/>
                  </a:schemeClr>
                </a:solidFill>
                <a:latin typeface="Gabriola" panose="04040605051002020D02" pitchFamily="82" charset="0"/>
              </a:rPr>
              <a:t>. Ханты-</a:t>
            </a:r>
            <a:r>
              <a:rPr lang="ru-RU" sz="1050" dirty="0" err="1">
                <a:solidFill>
                  <a:schemeClr val="tx1">
                    <a:lumMod val="75000"/>
                    <a:lumOff val="25000"/>
                  </a:schemeClr>
                </a:solidFill>
                <a:latin typeface="Gabriola" panose="04040605051002020D02" pitchFamily="82" charset="0"/>
              </a:rPr>
              <a:t>Манс</a:t>
            </a:r>
            <a:r>
              <a:rPr lang="ru-RU" sz="1050" dirty="0">
                <a:solidFill>
                  <a:schemeClr val="tx1">
                    <a:lumMod val="75000"/>
                    <a:lumOff val="25000"/>
                  </a:schemeClr>
                </a:solidFill>
                <a:latin typeface="Gabriola" panose="04040605051002020D02" pitchFamily="82" charset="0"/>
              </a:rPr>
              <a:t>. авт. </a:t>
            </a:r>
            <a:r>
              <a:rPr lang="ru-RU" sz="1050" dirty="0" err="1">
                <a:solidFill>
                  <a:schemeClr val="tx1">
                    <a:lumMod val="75000"/>
                    <a:lumOff val="25000"/>
                  </a:schemeClr>
                </a:solidFill>
                <a:latin typeface="Gabriola" panose="04040605051002020D02" pitchFamily="82" charset="0"/>
              </a:rPr>
              <a:t>окр</a:t>
            </a:r>
            <a:r>
              <a:rPr lang="ru-RU" sz="1050" dirty="0">
                <a:solidFill>
                  <a:schemeClr val="tx1">
                    <a:lumMod val="75000"/>
                    <a:lumOff val="25000"/>
                  </a:schemeClr>
                </a:solidFill>
                <a:latin typeface="Gabriola" panose="04040605051002020D02" pitchFamily="82" charset="0"/>
              </a:rPr>
              <a:t>– Ханты-Мансийск; 2005. – Т. 4 – С. 176</a:t>
            </a:r>
            <a:r>
              <a:rPr lang="ru-RU" sz="1050" dirty="0" smtClean="0">
                <a:solidFill>
                  <a:schemeClr val="tx1">
                    <a:lumMod val="75000"/>
                    <a:lumOff val="25000"/>
                  </a:schemeClr>
                </a:solidFill>
                <a:latin typeface="Gabriola" panose="04040605051002020D02" pitchFamily="82" charset="0"/>
              </a:rPr>
              <a:t>.</a:t>
            </a:r>
            <a:endParaRPr lang="ru-RU" sz="105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340768"/>
            <a:ext cx="3518757" cy="3198870"/>
          </a:xfrm>
          <a:prstGeom prst="rect">
            <a:avLst/>
          </a:prstGeom>
          <a:effectLst>
            <a:softEdge rad="127000"/>
          </a:effectLst>
        </p:spPr>
      </p:pic>
      <p:sp>
        <p:nvSpPr>
          <p:cNvPr id="12" name="TextBox 11"/>
          <p:cNvSpPr txBox="1"/>
          <p:nvPr/>
        </p:nvSpPr>
        <p:spPr>
          <a:xfrm>
            <a:off x="742805" y="5589240"/>
            <a:ext cx="3590765" cy="584775"/>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75 </a:t>
            </a:r>
            <a:r>
              <a:rPr lang="ru-RU" sz="1600" b="1" dirty="0">
                <a:solidFill>
                  <a:schemeClr val="tx1">
                    <a:lumMod val="75000"/>
                    <a:lumOff val="25000"/>
                  </a:schemeClr>
                </a:solidFill>
                <a:latin typeface="Gabriola" panose="04040605051002020D02" pitchFamily="82" charset="0"/>
              </a:rPr>
              <a:t>лет</a:t>
            </a:r>
            <a:r>
              <a:rPr lang="ru-RU" sz="1600" dirty="0">
                <a:solidFill>
                  <a:schemeClr val="tx1">
                    <a:lumMod val="75000"/>
                    <a:lumOff val="25000"/>
                  </a:schemeClr>
                </a:solidFill>
                <a:latin typeface="Gabriola" panose="04040605051002020D02" pitchFamily="82" charset="0"/>
              </a:rPr>
              <a:t> назад (1943) родился </a:t>
            </a:r>
            <a:r>
              <a:rPr lang="ru-RU" sz="1600" b="1" dirty="0">
                <a:solidFill>
                  <a:schemeClr val="tx1">
                    <a:lumMod val="75000"/>
                    <a:lumOff val="25000"/>
                  </a:schemeClr>
                </a:solidFill>
                <a:latin typeface="Gabriola" panose="04040605051002020D02" pitchFamily="82" charset="0"/>
              </a:rPr>
              <a:t>Макеев Виктор Гаврилович</a:t>
            </a:r>
            <a:r>
              <a:rPr lang="ru-RU" sz="1600" dirty="0">
                <a:solidFill>
                  <a:schemeClr val="tx1">
                    <a:lumMod val="75000"/>
                    <a:lumOff val="25000"/>
                  </a:schemeClr>
                </a:solidFill>
                <a:latin typeface="Gabriola" panose="04040605051002020D02" pitchFamily="82" charset="0"/>
              </a:rPr>
              <a:t>, партийный, советский руководитель</a:t>
            </a:r>
            <a:r>
              <a:rPr lang="ru-RU" sz="1600" dirty="0" smtClean="0">
                <a:solidFill>
                  <a:schemeClr val="tx1">
                    <a:lumMod val="75000"/>
                    <a:lumOff val="25000"/>
                  </a:schemeClr>
                </a:solidFill>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261684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24</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31 октября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23</a:t>
            </a:r>
            <a:endParaRPr lang="ru-RU" sz="1600" dirty="0"/>
          </a:p>
        </p:txBody>
      </p:sp>
      <p:sp>
        <p:nvSpPr>
          <p:cNvPr id="11" name="TextBox 10"/>
          <p:cNvSpPr txBox="1"/>
          <p:nvPr/>
        </p:nvSpPr>
        <p:spPr>
          <a:xfrm>
            <a:off x="4631857" y="1209482"/>
            <a:ext cx="3888432" cy="5693866"/>
          </a:xfrm>
          <a:prstGeom prst="rect">
            <a:avLst/>
          </a:prstGeom>
          <a:noFill/>
        </p:spPr>
        <p:txBody>
          <a:bodyPr wrap="square" rtlCol="0">
            <a:spAutoFit/>
          </a:bodyPr>
          <a:lstStyle/>
          <a:p>
            <a:pPr algn="just"/>
            <a:r>
              <a:rPr lang="ru-RU" sz="1400" dirty="0" smtClean="0">
                <a:solidFill>
                  <a:schemeClr val="tx1">
                    <a:lumMod val="75000"/>
                    <a:lumOff val="25000"/>
                  </a:schemeClr>
                </a:solidFill>
                <a:latin typeface="Gabriola" panose="04040605051002020D02" pitchFamily="82" charset="0"/>
              </a:rPr>
              <a:t>Ильиных </a:t>
            </a:r>
            <a:r>
              <a:rPr lang="ru-RU" sz="1400" dirty="0">
                <a:solidFill>
                  <a:schemeClr val="tx1">
                    <a:lumMod val="75000"/>
                    <a:lumOff val="25000"/>
                  </a:schemeClr>
                </a:solidFill>
                <a:latin typeface="Gabriola" panose="04040605051002020D02" pitchFamily="82" charset="0"/>
              </a:rPr>
              <a:t>Владимир Степанович родился 31 октября 1938 года в п. </a:t>
            </a:r>
            <a:r>
              <a:rPr lang="ru-RU" sz="1400" dirty="0" err="1">
                <a:solidFill>
                  <a:schemeClr val="tx1">
                    <a:lumMod val="75000"/>
                    <a:lumOff val="25000"/>
                  </a:schemeClr>
                </a:solidFill>
                <a:latin typeface="Gabriola" panose="04040605051002020D02" pitchFamily="82" charset="0"/>
              </a:rPr>
              <a:t>Луговской</a:t>
            </a:r>
            <a:r>
              <a:rPr lang="ru-RU" sz="1400" dirty="0">
                <a:solidFill>
                  <a:schemeClr val="tx1">
                    <a:lumMod val="75000"/>
                    <a:lumOff val="25000"/>
                  </a:schemeClr>
                </a:solidFill>
                <a:latin typeface="Gabriola" panose="04040605051002020D02" pitchFamily="82" charset="0"/>
              </a:rPr>
              <a:t> Ханты-Мансийского района.  С 1947 по 1958 годы обучался в </a:t>
            </a:r>
            <a:r>
              <a:rPr lang="ru-RU" sz="1400" dirty="0" err="1">
                <a:solidFill>
                  <a:schemeClr val="tx1">
                    <a:lumMod val="75000"/>
                    <a:lumOff val="25000"/>
                  </a:schemeClr>
                </a:solidFill>
                <a:latin typeface="Gabriola" panose="04040605051002020D02" pitchFamily="82" charset="0"/>
              </a:rPr>
              <a:t>Луговской</a:t>
            </a:r>
            <a:r>
              <a:rPr lang="ru-RU" sz="1400" dirty="0">
                <a:solidFill>
                  <a:schemeClr val="tx1">
                    <a:lumMod val="75000"/>
                    <a:lumOff val="25000"/>
                  </a:schemeClr>
                </a:solidFill>
                <a:latin typeface="Gabriola" panose="04040605051002020D02" pitchFamily="82" charset="0"/>
              </a:rPr>
              <a:t> средней школе, с 1962-1967 годы в Уральском лесотехническом институте.</a:t>
            </a:r>
          </a:p>
          <a:p>
            <a:pPr algn="just"/>
            <a:r>
              <a:rPr lang="ru-RU" sz="1400" dirty="0">
                <a:solidFill>
                  <a:schemeClr val="tx1">
                    <a:lumMod val="75000"/>
                    <a:lumOff val="25000"/>
                  </a:schemeClr>
                </a:solidFill>
                <a:latin typeface="Gabriola" panose="04040605051002020D02" pitchFamily="82" charset="0"/>
              </a:rPr>
              <a:t>     Общий стаж работы в Ханты-Мансийском районе - 40 лет. Много лет трудился на Белогорском деревообрабатывающем заводе в посёлке </a:t>
            </a:r>
            <a:r>
              <a:rPr lang="ru-RU" sz="1400" dirty="0" err="1">
                <a:solidFill>
                  <a:schemeClr val="tx1">
                    <a:lumMod val="75000"/>
                    <a:lumOff val="25000"/>
                  </a:schemeClr>
                </a:solidFill>
                <a:latin typeface="Gabriola" panose="04040605051002020D02" pitchFamily="82" charset="0"/>
              </a:rPr>
              <a:t>Луговской</a:t>
            </a:r>
            <a:r>
              <a:rPr lang="ru-RU" sz="1400" dirty="0">
                <a:solidFill>
                  <a:schemeClr val="tx1">
                    <a:lumMod val="75000"/>
                    <a:lumOff val="25000"/>
                  </a:schemeClr>
                </a:solidFill>
                <a:latin typeface="Gabriola" panose="04040605051002020D02" pitchFamily="82" charset="0"/>
              </a:rPr>
              <a:t> главным механиком, главным энергетиком. </a:t>
            </a:r>
          </a:p>
          <a:p>
            <a:pPr algn="just"/>
            <a:r>
              <a:rPr lang="ru-RU" sz="1400" dirty="0">
                <a:solidFill>
                  <a:schemeClr val="tx1">
                    <a:lumMod val="75000"/>
                    <a:lumOff val="25000"/>
                  </a:schemeClr>
                </a:solidFill>
                <a:latin typeface="Gabriola" panose="04040605051002020D02" pitchFamily="82" charset="0"/>
              </a:rPr>
              <a:t>     С 1973 года по 1994 год  работал заместителем директора, секретарем парткома, главным инженером, начальником отдела социально-хозяйственного обеспечения производственного объединения «</a:t>
            </a:r>
            <a:r>
              <a:rPr lang="ru-RU" sz="1400" dirty="0" err="1">
                <a:solidFill>
                  <a:schemeClr val="tx1">
                    <a:lumMod val="75000"/>
                    <a:lumOff val="25000"/>
                  </a:schemeClr>
                </a:solidFill>
                <a:latin typeface="Gabriola" panose="04040605051002020D02" pitchFamily="82" charset="0"/>
              </a:rPr>
              <a:t>Хантымансийсклес</a:t>
            </a:r>
            <a:r>
              <a:rPr lang="ru-RU" sz="1400" dirty="0">
                <a:solidFill>
                  <a:schemeClr val="tx1">
                    <a:lumMod val="75000"/>
                    <a:lumOff val="25000"/>
                  </a:schemeClr>
                </a:solidFill>
                <a:latin typeface="Gabriola" panose="04040605051002020D02" pitchFamily="82" charset="0"/>
              </a:rPr>
              <a:t>».</a:t>
            </a:r>
          </a:p>
          <a:p>
            <a:pPr algn="just"/>
            <a:r>
              <a:rPr lang="ru-RU" sz="1400" dirty="0">
                <a:solidFill>
                  <a:schemeClr val="tx1">
                    <a:lumMod val="75000"/>
                    <a:lumOff val="25000"/>
                  </a:schemeClr>
                </a:solidFill>
                <a:latin typeface="Gabriola" panose="04040605051002020D02" pitchFamily="82" charset="0"/>
              </a:rPr>
              <a:t>       С 1994 года по 1998 год – инженер-энергетик жилищно-коммунального управления администрации Ханты-Мансийского района. С 1998 года по 2003 год возглавлял администрацию </a:t>
            </a:r>
            <a:r>
              <a:rPr lang="ru-RU" sz="1400" dirty="0" err="1">
                <a:solidFill>
                  <a:schemeClr val="tx1">
                    <a:lumMod val="75000"/>
                    <a:lumOff val="25000"/>
                  </a:schemeClr>
                </a:solidFill>
                <a:latin typeface="Gabriola" panose="04040605051002020D02" pitchFamily="82" charset="0"/>
              </a:rPr>
              <a:t>Луговской</a:t>
            </a:r>
            <a:r>
              <a:rPr lang="ru-RU" sz="1400" dirty="0">
                <a:solidFill>
                  <a:schemeClr val="tx1">
                    <a:lumMod val="75000"/>
                    <a:lumOff val="25000"/>
                  </a:schemeClr>
                </a:solidFill>
                <a:latin typeface="Gabriola" panose="04040605051002020D02" pitchFamily="82" charset="0"/>
              </a:rPr>
              <a:t> территории.   С 2007 года по 2009 год - председатель Совета ветеранов Ханты-Мансийского района.</a:t>
            </a:r>
          </a:p>
          <a:p>
            <a:pPr algn="just"/>
            <a:r>
              <a:rPr lang="ru-RU" sz="1400" dirty="0">
                <a:solidFill>
                  <a:schemeClr val="tx1">
                    <a:lumMod val="75000"/>
                    <a:lumOff val="25000"/>
                  </a:schemeClr>
                </a:solidFill>
                <a:latin typeface="Gabriola" panose="04040605051002020D02" pitchFamily="82" charset="0"/>
              </a:rPr>
              <a:t>      За время трудовой деятельности награжден медалями «За трудовую доблесть» (1984г.), «Ветеран труда» (1995г.), «За доблестный труд. В ознаменование 100-летия со дня рождения В.И. Ленина», знаком «Победитель социалистического соревнования 1975г.», грамотами, благодарностями.   </a:t>
            </a:r>
          </a:p>
          <a:p>
            <a:pPr algn="just"/>
            <a:r>
              <a:rPr lang="ru-RU" sz="1400" dirty="0">
                <a:solidFill>
                  <a:schemeClr val="tx1">
                    <a:lumMod val="75000"/>
                    <a:lumOff val="25000"/>
                  </a:schemeClr>
                </a:solidFill>
                <a:latin typeface="Gabriola" panose="04040605051002020D02" pitchFamily="82" charset="0"/>
              </a:rPr>
              <a:t>       Проживает в Ханты-Мансийске. Продолжает принимать активное участие в жизни </a:t>
            </a:r>
            <a:r>
              <a:rPr lang="ru-RU" sz="1400" dirty="0" smtClean="0">
                <a:solidFill>
                  <a:schemeClr val="tx1">
                    <a:lumMod val="75000"/>
                    <a:lumOff val="25000"/>
                  </a:schemeClr>
                </a:solidFill>
                <a:latin typeface="Gabriola" panose="04040605051002020D02" pitchFamily="82" charset="0"/>
              </a:rPr>
              <a:t>района.</a:t>
            </a:r>
            <a:endParaRPr lang="ru-RU" sz="1400" dirty="0">
              <a:solidFill>
                <a:schemeClr val="tx1">
                  <a:lumMod val="75000"/>
                  <a:lumOff val="25000"/>
                </a:schemeClr>
              </a:solidFill>
              <a:latin typeface="Gabriola" panose="04040605051002020D02" pitchFamily="82" charset="0"/>
            </a:endParaRPr>
          </a:p>
        </p:txBody>
      </p:sp>
      <p:sp>
        <p:nvSpPr>
          <p:cNvPr id="12" name="TextBox 11"/>
          <p:cNvSpPr txBox="1"/>
          <p:nvPr/>
        </p:nvSpPr>
        <p:spPr>
          <a:xfrm>
            <a:off x="803291" y="5345541"/>
            <a:ext cx="3590765" cy="830997"/>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80 лет </a:t>
            </a:r>
            <a:r>
              <a:rPr lang="ru-RU" sz="1600" dirty="0">
                <a:solidFill>
                  <a:schemeClr val="tx1">
                    <a:lumMod val="75000"/>
                    <a:lumOff val="25000"/>
                  </a:schemeClr>
                </a:solidFill>
                <a:latin typeface="Gabriola" panose="04040605051002020D02" pitchFamily="82" charset="0"/>
              </a:rPr>
              <a:t>назад (1938) родился </a:t>
            </a:r>
            <a:r>
              <a:rPr lang="ru-RU" sz="1600" b="1" dirty="0">
                <a:solidFill>
                  <a:schemeClr val="tx1">
                    <a:lumMod val="75000"/>
                    <a:lumOff val="25000"/>
                  </a:schemeClr>
                </a:solidFill>
                <a:latin typeface="Gabriola" panose="04040605051002020D02" pitchFamily="82" charset="0"/>
              </a:rPr>
              <a:t>Ильиных Владимир Степанович,</a:t>
            </a:r>
            <a:r>
              <a:rPr lang="ru-RU" sz="1600" dirty="0">
                <a:solidFill>
                  <a:schemeClr val="tx1">
                    <a:lumMod val="75000"/>
                    <a:lumOff val="25000"/>
                  </a:schemeClr>
                </a:solidFill>
                <a:latin typeface="Gabriola" panose="04040605051002020D02" pitchFamily="82" charset="0"/>
              </a:rPr>
              <a:t> Почетный гражданин Ханты-Мансийского района (2009).</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299700"/>
            <a:ext cx="2678084" cy="3549725"/>
          </a:xfrm>
          <a:prstGeom prst="rect">
            <a:avLst/>
          </a:prstGeom>
          <a:effectLst>
            <a:softEdge rad="127000"/>
          </a:effectLst>
        </p:spPr>
      </p:pic>
    </p:spTree>
    <p:extLst>
      <p:ext uri="{BB962C8B-B14F-4D97-AF65-F5344CB8AC3E}">
        <p14:creationId xmlns:p14="http://schemas.microsoft.com/office/powerpoint/2010/main" val="2803011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25</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196440"/>
            <a:ext cx="7944482" cy="5463173"/>
          </a:xfrm>
          <a:prstGeom prst="snip2DiagRect">
            <a:avLst>
              <a:gd name="adj1" fmla="val 0"/>
              <a:gd name="adj2" fmla="val 7785"/>
            </a:avLst>
          </a:prstGeom>
          <a:solidFill>
            <a:schemeClr val="lt1">
              <a:alpha val="67000"/>
            </a:schemeClr>
          </a:solidFill>
          <a:ln>
            <a:noFill/>
          </a:ln>
          <a:effectLst>
            <a:softEdge rad="0"/>
          </a:effectLst>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12 ноября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24</a:t>
            </a:r>
            <a:endParaRPr lang="ru-RU" sz="1600" dirty="0"/>
          </a:p>
        </p:txBody>
      </p:sp>
      <p:sp>
        <p:nvSpPr>
          <p:cNvPr id="11" name="TextBox 10"/>
          <p:cNvSpPr txBox="1"/>
          <p:nvPr/>
        </p:nvSpPr>
        <p:spPr>
          <a:xfrm>
            <a:off x="4684887" y="4981031"/>
            <a:ext cx="3831090" cy="1200329"/>
          </a:xfrm>
          <a:prstGeom prst="rect">
            <a:avLst/>
          </a:prstGeom>
          <a:noFill/>
        </p:spPr>
        <p:txBody>
          <a:bodyPr wrap="square" rtlCol="0">
            <a:spAutoFit/>
          </a:bodyPr>
          <a:lstStyle/>
          <a:p>
            <a:r>
              <a:rPr lang="ru-RU" sz="1400" dirty="0" err="1" smtClean="0">
                <a:solidFill>
                  <a:schemeClr val="tx1">
                    <a:lumMod val="75000"/>
                    <a:lumOff val="25000"/>
                  </a:schemeClr>
                </a:solidFill>
                <a:latin typeface="Gabriola" panose="04040605051002020D02" pitchFamily="82" charset="0"/>
              </a:rPr>
              <a:t>С</a:t>
            </a:r>
            <a:r>
              <a:rPr lang="ru-RU" sz="1100" dirty="0" err="1" smtClean="0">
                <a:solidFill>
                  <a:schemeClr val="tx1">
                    <a:lumMod val="75000"/>
                    <a:lumOff val="25000"/>
                  </a:schemeClr>
                </a:solidFill>
                <a:latin typeface="Gabriola" panose="04040605051002020D02" pitchFamily="82" charset="0"/>
              </a:rPr>
              <a:t>амаровский</a:t>
            </a:r>
            <a:r>
              <a:rPr lang="ru-RU" sz="1100" dirty="0" smtClean="0">
                <a:solidFill>
                  <a:schemeClr val="tx1">
                    <a:lumMod val="75000"/>
                    <a:lumOff val="25000"/>
                  </a:schemeClr>
                </a:solidFill>
                <a:latin typeface="Gabriola" panose="04040605051002020D02" pitchFamily="82" charset="0"/>
              </a:rPr>
              <a:t> </a:t>
            </a:r>
            <a:r>
              <a:rPr lang="ru-RU" sz="1100" dirty="0">
                <a:solidFill>
                  <a:schemeClr val="tx1">
                    <a:lumMod val="75000"/>
                    <a:lumOff val="25000"/>
                  </a:schemeClr>
                </a:solidFill>
                <a:latin typeface="Gabriola" panose="04040605051002020D02" pitchFamily="82" charset="0"/>
              </a:rPr>
              <a:t>край: история Ханты-</a:t>
            </a:r>
            <a:r>
              <a:rPr lang="ru-RU" sz="1100" dirty="0" err="1">
                <a:solidFill>
                  <a:schemeClr val="tx1">
                    <a:lumMod val="75000"/>
                    <a:lumOff val="25000"/>
                  </a:schemeClr>
                </a:solidFill>
                <a:latin typeface="Gabriola" panose="04040605051002020D02" pitchFamily="82" charset="0"/>
              </a:rPr>
              <a:t>Манс</a:t>
            </a:r>
            <a:r>
              <a:rPr lang="ru-RU" sz="1100" dirty="0">
                <a:solidFill>
                  <a:schemeClr val="tx1">
                    <a:lumMod val="75000"/>
                    <a:lumOff val="25000"/>
                  </a:schemeClr>
                </a:solidFill>
                <a:latin typeface="Gabriola" panose="04040605051002020D02" pitchFamily="82" charset="0"/>
              </a:rPr>
              <a:t>. р-на / Н. И. </a:t>
            </a:r>
            <a:r>
              <a:rPr lang="ru-RU" sz="1100" dirty="0" err="1">
                <a:solidFill>
                  <a:schemeClr val="tx1">
                    <a:lumMod val="75000"/>
                    <a:lumOff val="25000"/>
                  </a:schemeClr>
                </a:solidFill>
                <a:latin typeface="Gabriola" panose="04040605051002020D02" pitchFamily="82" charset="0"/>
              </a:rPr>
              <a:t>Загороднюк</a:t>
            </a:r>
            <a:r>
              <a:rPr lang="ru-RU" sz="1100" dirty="0">
                <a:solidFill>
                  <a:schemeClr val="tx1">
                    <a:lumMod val="75000"/>
                    <a:lumOff val="25000"/>
                  </a:schemeClr>
                </a:solidFill>
                <a:latin typeface="Gabriola" panose="04040605051002020D02" pitchFamily="82" charset="0"/>
              </a:rPr>
              <a:t> и др.; [под ред.: А. Ю. Конева, В. Г. Усманова]. – Тюмень: </a:t>
            </a:r>
            <a:r>
              <a:rPr lang="ru-RU" sz="1100" dirty="0" err="1">
                <a:solidFill>
                  <a:schemeClr val="tx1">
                    <a:lumMod val="75000"/>
                    <a:lumOff val="25000"/>
                  </a:schemeClr>
                </a:solidFill>
                <a:latin typeface="Gabriola" panose="04040605051002020D02" pitchFamily="82" charset="0"/>
              </a:rPr>
              <a:t>Мандр</a:t>
            </a:r>
            <a:r>
              <a:rPr lang="ru-RU" sz="1100" dirty="0">
                <a:solidFill>
                  <a:schemeClr val="tx1">
                    <a:lumMod val="75000"/>
                    <a:lumOff val="25000"/>
                  </a:schemeClr>
                </a:solidFill>
                <a:latin typeface="Gabriola" panose="04040605051002020D02" pitchFamily="82" charset="0"/>
              </a:rPr>
              <a:t> и Ка, 2003. – 295 с. Ханты-Мансийский район: на рубеже веков. – Ханты-Мансийск: Полиграфист, 2000. – 14 с. </a:t>
            </a:r>
          </a:p>
          <a:p>
            <a:r>
              <a:rPr lang="ru-RU" sz="1100" dirty="0">
                <a:solidFill>
                  <a:schemeClr val="tx1">
                    <a:lumMod val="75000"/>
                    <a:lumOff val="25000"/>
                  </a:schemeClr>
                </a:solidFill>
                <a:latin typeface="Gabriola" panose="04040605051002020D02" pitchFamily="82" charset="0"/>
              </a:rPr>
              <a:t>Краткий справочник по фондам архивных отделов районов Ханты-Мансийского автономного округа-Югры. - Ханты-Мансийск, 2010. – Т. 4.-С. 293</a:t>
            </a:r>
            <a:r>
              <a:rPr lang="ru-RU" sz="1100" dirty="0" smtClean="0">
                <a:solidFill>
                  <a:schemeClr val="tx1">
                    <a:lumMod val="75000"/>
                    <a:lumOff val="25000"/>
                  </a:schemeClr>
                </a:solidFill>
                <a:latin typeface="Gabriola" panose="04040605051002020D02" pitchFamily="82" charset="0"/>
              </a:rPr>
              <a:t>.</a:t>
            </a:r>
            <a:r>
              <a:rPr lang="ru-RU" sz="1400" dirty="0" smtClean="0">
                <a:solidFill>
                  <a:schemeClr val="tx1">
                    <a:lumMod val="75000"/>
                    <a:lumOff val="25000"/>
                  </a:schemeClr>
                </a:solidFill>
                <a:latin typeface="Gabriola" panose="04040605051002020D02" pitchFamily="82" charset="0"/>
              </a:rPr>
              <a:t>     </a:t>
            </a:r>
            <a:endParaRPr lang="ru-RU" sz="1400" dirty="0">
              <a:solidFill>
                <a:schemeClr val="tx1">
                  <a:lumMod val="75000"/>
                  <a:lumOff val="25000"/>
                </a:schemeClr>
              </a:solidFill>
              <a:latin typeface="Gabriola" panose="04040605051002020D02" pitchFamily="82" charset="0"/>
            </a:endParaRPr>
          </a:p>
        </p:txBody>
      </p:sp>
      <p:sp>
        <p:nvSpPr>
          <p:cNvPr id="13" name="TextBox 12"/>
          <p:cNvSpPr txBox="1"/>
          <p:nvPr/>
        </p:nvSpPr>
        <p:spPr>
          <a:xfrm>
            <a:off x="4753199" y="1299734"/>
            <a:ext cx="3600001" cy="2708434"/>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95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(1923) на основании постановлений ВЦИК в составе Тобольского округа Уральской области из </a:t>
            </a:r>
            <a:r>
              <a:rPr lang="ru-RU" sz="1600" dirty="0" err="1">
                <a:solidFill>
                  <a:schemeClr val="tx1">
                    <a:lumMod val="75000"/>
                    <a:lumOff val="25000"/>
                  </a:schemeClr>
                </a:solidFill>
                <a:latin typeface="Gabriola" panose="04040605051002020D02" pitchFamily="82" charset="0"/>
              </a:rPr>
              <a:t>Батовской</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Зенковской</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Самаровской</a:t>
            </a:r>
            <a:r>
              <a:rPr lang="ru-RU" sz="1600" dirty="0">
                <a:solidFill>
                  <a:schemeClr val="tx1">
                    <a:lumMod val="75000"/>
                    <a:lumOff val="25000"/>
                  </a:schemeClr>
                </a:solidFill>
                <a:latin typeface="Gabriola" panose="04040605051002020D02" pitchFamily="82" charset="0"/>
              </a:rPr>
              <a:t>, части </a:t>
            </a:r>
            <a:r>
              <a:rPr lang="ru-RU" sz="1600" dirty="0" err="1">
                <a:solidFill>
                  <a:schemeClr val="tx1">
                    <a:lumMod val="75000"/>
                    <a:lumOff val="25000"/>
                  </a:schemeClr>
                </a:solidFill>
                <a:latin typeface="Gabriola" panose="04040605051002020D02" pitchFamily="82" charset="0"/>
              </a:rPr>
              <a:t>Реполовской</a:t>
            </a:r>
            <a:r>
              <a:rPr lang="ru-RU" sz="1600" dirty="0">
                <a:solidFill>
                  <a:schemeClr val="tx1">
                    <a:lumMod val="75000"/>
                    <a:lumOff val="25000"/>
                  </a:schemeClr>
                </a:solidFill>
                <a:latin typeface="Gabriola" panose="04040605051002020D02" pitchFamily="82" charset="0"/>
              </a:rPr>
              <a:t> и части </a:t>
            </a:r>
            <a:r>
              <a:rPr lang="ru-RU" sz="1600" dirty="0" err="1">
                <a:solidFill>
                  <a:schemeClr val="tx1">
                    <a:lumMod val="75000"/>
                    <a:lumOff val="25000"/>
                  </a:schemeClr>
                </a:solidFill>
                <a:latin typeface="Gabriola" panose="04040605051002020D02" pitchFamily="82" charset="0"/>
              </a:rPr>
              <a:t>Филинской</a:t>
            </a:r>
            <a:r>
              <a:rPr lang="ru-RU" sz="1600" dirty="0">
                <a:solidFill>
                  <a:schemeClr val="tx1">
                    <a:lumMod val="75000"/>
                    <a:lumOff val="25000"/>
                  </a:schemeClr>
                </a:solidFill>
                <a:latin typeface="Gabriola" panose="04040605051002020D02" pitchFamily="82" charset="0"/>
              </a:rPr>
              <a:t> волостей Тобольского уезда и </a:t>
            </a:r>
            <a:r>
              <a:rPr lang="ru-RU" sz="1600" dirty="0" err="1">
                <a:solidFill>
                  <a:schemeClr val="tx1">
                    <a:lumMod val="75000"/>
                    <a:lumOff val="25000"/>
                  </a:schemeClr>
                </a:solidFill>
                <a:latin typeface="Gabriola" panose="04040605051002020D02" pitchFamily="82" charset="0"/>
              </a:rPr>
              <a:t>Елизаровской</a:t>
            </a:r>
            <a:r>
              <a:rPr lang="ru-RU" sz="1600" dirty="0">
                <a:solidFill>
                  <a:schemeClr val="tx1">
                    <a:lumMod val="75000"/>
                    <a:lumOff val="25000"/>
                  </a:schemeClr>
                </a:solidFill>
                <a:latin typeface="Gabriola" panose="04040605051002020D02" pitchFamily="82" charset="0"/>
              </a:rPr>
              <a:t> волости Березовского уезда образован </a:t>
            </a:r>
            <a:r>
              <a:rPr lang="ru-RU" sz="1600" b="1" dirty="0" err="1">
                <a:solidFill>
                  <a:schemeClr val="tx1">
                    <a:lumMod val="75000"/>
                    <a:lumOff val="25000"/>
                  </a:schemeClr>
                </a:solidFill>
                <a:latin typeface="Gabriola" panose="04040605051002020D02" pitchFamily="82" charset="0"/>
              </a:rPr>
              <a:t>Самаровский</a:t>
            </a:r>
            <a:r>
              <a:rPr lang="ru-RU" sz="1600" dirty="0">
                <a:solidFill>
                  <a:schemeClr val="tx1">
                    <a:lumMod val="75000"/>
                    <a:lumOff val="25000"/>
                  </a:schemeClr>
                </a:solidFill>
                <a:latin typeface="Gabriola" panose="04040605051002020D02" pitchFamily="82" charset="0"/>
              </a:rPr>
              <a:t> (</a:t>
            </a:r>
            <a:r>
              <a:rPr lang="en-US" sz="1600" dirty="0">
                <a:solidFill>
                  <a:schemeClr val="tx1">
                    <a:lumMod val="75000"/>
                    <a:lumOff val="25000"/>
                  </a:schemeClr>
                </a:solidFill>
                <a:latin typeface="Gabriola" panose="04040605051002020D02" pitchFamily="82" charset="0"/>
              </a:rPr>
              <a:t>c</a:t>
            </a:r>
            <a:r>
              <a:rPr lang="ru-RU" sz="1600" dirty="0">
                <a:solidFill>
                  <a:schemeClr val="tx1">
                    <a:lumMod val="75000"/>
                    <a:lumOff val="25000"/>
                  </a:schemeClr>
                </a:solidFill>
                <a:latin typeface="Gabriola" panose="04040605051002020D02" pitchFamily="82" charset="0"/>
              </a:rPr>
              <a:t> 14.09.1964-Ханты-Мансийский) район с центром в с. </a:t>
            </a:r>
            <a:r>
              <a:rPr lang="ru-RU" sz="1600" dirty="0" err="1">
                <a:solidFill>
                  <a:schemeClr val="tx1">
                    <a:lumMod val="75000"/>
                    <a:lumOff val="25000"/>
                  </a:schemeClr>
                </a:solidFill>
                <a:latin typeface="Gabriola" panose="04040605051002020D02" pitchFamily="82" charset="0"/>
              </a:rPr>
              <a:t>Самарово</a:t>
            </a:r>
            <a:r>
              <a:rPr lang="ru-RU" sz="1600" dirty="0">
                <a:solidFill>
                  <a:schemeClr val="tx1">
                    <a:lumMod val="75000"/>
                    <a:lumOff val="25000"/>
                  </a:schemeClr>
                </a:solidFill>
                <a:latin typeface="Gabriola" panose="04040605051002020D02" pitchFamily="82" charset="0"/>
              </a:rPr>
              <a:t>. В район вошли 10 сельских Советов.</a:t>
            </a:r>
          </a:p>
          <a:p>
            <a:r>
              <a:rPr lang="ru-RU" sz="1400" dirty="0">
                <a:solidFill>
                  <a:schemeClr val="tx1">
                    <a:lumMod val="75000"/>
                    <a:lumOff val="25000"/>
                  </a:schemeClr>
                </a:solidFill>
                <a:latin typeface="Gabriola" panose="04040605051002020D02" pitchFamily="82" charset="0"/>
              </a:rPr>
              <a:t> </a:t>
            </a:r>
          </a:p>
          <a:p>
            <a:pPr algn="just"/>
            <a:endParaRPr lang="ru-RU" sz="1400" dirty="0">
              <a:solidFill>
                <a:schemeClr val="tx1">
                  <a:lumMod val="75000"/>
                  <a:lumOff val="25000"/>
                </a:schemeClr>
              </a:solidFill>
              <a:latin typeface="Gabriola" panose="04040605051002020D02" pitchFamily="82" charset="0"/>
            </a:endParaRPr>
          </a:p>
          <a:p>
            <a:pPr algn="just"/>
            <a:r>
              <a:rPr lang="ru-RU" sz="1400" dirty="0">
                <a:solidFill>
                  <a:schemeClr val="tx1">
                    <a:lumMod val="75000"/>
                    <a:lumOff val="25000"/>
                  </a:schemeClr>
                </a:solidFill>
                <a:latin typeface="Gabriola" panose="04040605051002020D02" pitchFamily="82" charset="0"/>
              </a:rPr>
              <a:t>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19" y="1307956"/>
            <a:ext cx="3238500" cy="3952875"/>
          </a:xfrm>
          <a:prstGeom prst="rect">
            <a:avLst/>
          </a:prstGeom>
          <a:effectLst>
            <a:softEdge rad="25400"/>
          </a:effectLst>
        </p:spPr>
      </p:pic>
    </p:spTree>
    <p:extLst>
      <p:ext uri="{BB962C8B-B14F-4D97-AF65-F5344CB8AC3E}">
        <p14:creationId xmlns:p14="http://schemas.microsoft.com/office/powerpoint/2010/main" val="1975677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26</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196440"/>
            <a:ext cx="7944482"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18 ноября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25</a:t>
            </a:r>
            <a:endParaRPr lang="ru-RU" sz="1600" dirty="0"/>
          </a:p>
        </p:txBody>
      </p:sp>
      <p:sp>
        <p:nvSpPr>
          <p:cNvPr id="13" name="TextBox 12"/>
          <p:cNvSpPr txBox="1"/>
          <p:nvPr/>
        </p:nvSpPr>
        <p:spPr>
          <a:xfrm>
            <a:off x="4562072" y="1151062"/>
            <a:ext cx="3932204" cy="5424562"/>
          </a:xfrm>
          <a:prstGeom prst="rect">
            <a:avLst/>
          </a:prstGeom>
          <a:noFill/>
        </p:spPr>
        <p:txBody>
          <a:bodyPr wrap="square" rtlCol="0">
            <a:spAutoFit/>
          </a:bodyPr>
          <a:lstStyle/>
          <a:p>
            <a:pPr algn="just"/>
            <a:r>
              <a:rPr lang="ru-RU" sz="1400" dirty="0" smtClean="0">
                <a:solidFill>
                  <a:schemeClr val="tx1">
                    <a:lumMod val="75000"/>
                    <a:lumOff val="25000"/>
                  </a:schemeClr>
                </a:solidFill>
                <a:latin typeface="Gabriola" panose="04040605051002020D02" pitchFamily="82" charset="0"/>
              </a:rPr>
              <a:t>Работы заведующей </a:t>
            </a:r>
            <a:r>
              <a:rPr lang="ru-RU" sz="1400" dirty="0" err="1">
                <a:solidFill>
                  <a:schemeClr val="tx1">
                    <a:lumMod val="75000"/>
                    <a:lumOff val="25000"/>
                  </a:schemeClr>
                </a:solidFill>
                <a:latin typeface="Gabriola" panose="04040605051002020D02" pitchFamily="82" charset="0"/>
              </a:rPr>
              <a:t>Самаровской</a:t>
            </a:r>
            <a:r>
              <a:rPr lang="ru-RU" sz="1400" dirty="0">
                <a:solidFill>
                  <a:schemeClr val="tx1">
                    <a:lumMod val="75000"/>
                    <a:lumOff val="25000"/>
                  </a:schemeClr>
                </a:solidFill>
                <a:latin typeface="Gabriola" panose="04040605051002020D02" pitchFamily="82" charset="0"/>
              </a:rPr>
              <a:t> (с 1964 года – Ханты-Мансийской) районной библиотекой (1961-1979) окончила Ленинградский государственный институт культуры им. Н.К. Крупской (1967). С 1979 по 1994 годы – директор централизованной библиотечной системы Ханты-Мансийского района. С 1994 по 2000 годы – главный специалист Комитета по средствам массовой информации и полиграфии Ханты-Мансийского автономного округа. В настоящее время живет в г. Ханты-Мансийске. </a:t>
            </a:r>
          </a:p>
          <a:p>
            <a:pPr algn="just"/>
            <a:r>
              <a:rPr lang="ru-RU" sz="1400" dirty="0">
                <a:solidFill>
                  <a:schemeClr val="tx1">
                    <a:lumMod val="75000"/>
                    <a:lumOff val="25000"/>
                  </a:schemeClr>
                </a:solidFill>
                <a:latin typeface="Gabriola" panose="04040605051002020D02" pitchFamily="82" charset="0"/>
              </a:rPr>
              <a:t>     Награждена юбилейной медалью «За доблестный труд. В ознаменование 100-летия со дня рождения Владимира Ильича Ленина» (1970), значком «За отличную работу Министерства культуры СССР (1979), медалью «Ветеран труда» (1986), знаком «Победитель социалистического соревнования 1975 года» (1976), почетными грамотами Министерства культуры СССР, ЦК профсоюза работников культуры, ЦК КПСС, Совета Министров СССР, ВЦСПС и ЦК ВЛКСМ, окружного Комитета КПСС, Совета народных депутатов Ханты-Мансийского автономного округа, областного управления культуры и другими. </a:t>
            </a:r>
            <a:r>
              <a:rPr lang="ru-RU" sz="1400" dirty="0" smtClean="0">
                <a:solidFill>
                  <a:schemeClr val="tx1">
                    <a:lumMod val="75000"/>
                    <a:lumOff val="25000"/>
                  </a:schemeClr>
                </a:solidFill>
                <a:latin typeface="Gabriola" panose="04040605051002020D02" pitchFamily="82" charset="0"/>
              </a:rPr>
              <a:t> </a:t>
            </a:r>
          </a:p>
          <a:p>
            <a:pPr algn="just"/>
            <a:endParaRPr lang="ru-RU" sz="1400" dirty="0" smtClean="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Конев </a:t>
            </a:r>
            <a:r>
              <a:rPr lang="ru-RU" sz="1050" dirty="0">
                <a:solidFill>
                  <a:schemeClr val="tx1">
                    <a:lumMod val="75000"/>
                    <a:lumOff val="25000"/>
                  </a:schemeClr>
                </a:solidFill>
                <a:latin typeface="Gabriola" panose="04040605051002020D02" pitchFamily="82" charset="0"/>
              </a:rPr>
              <a:t>В. Когда душа и сердце молоды./ В. Конев // Югра.- 1997.-№3.- С.18-19. </a:t>
            </a:r>
          </a:p>
          <a:p>
            <a:pPr algn="just"/>
            <a:r>
              <a:rPr lang="ru-RU" sz="1050" dirty="0">
                <a:solidFill>
                  <a:schemeClr val="tx1">
                    <a:lumMod val="75000"/>
                    <a:lumOff val="25000"/>
                  </a:schemeClr>
                </a:solidFill>
                <a:latin typeface="Gabriola" panose="04040605051002020D02" pitchFamily="82" charset="0"/>
              </a:rPr>
              <a:t>Башмакова, Л. М. Верность избранному пути: б-ки Ханты-</a:t>
            </a:r>
            <a:r>
              <a:rPr lang="ru-RU" sz="1050" dirty="0" err="1">
                <a:solidFill>
                  <a:schemeClr val="tx1">
                    <a:lumMod val="75000"/>
                    <a:lumOff val="25000"/>
                  </a:schemeClr>
                </a:solidFill>
                <a:latin typeface="Gabriola" panose="04040605051002020D02" pitchFamily="82" charset="0"/>
              </a:rPr>
              <a:t>Манс</a:t>
            </a:r>
            <a:r>
              <a:rPr lang="ru-RU" sz="1050" dirty="0">
                <a:solidFill>
                  <a:schemeClr val="tx1">
                    <a:lumMod val="75000"/>
                    <a:lumOff val="25000"/>
                  </a:schemeClr>
                </a:solidFill>
                <a:latin typeface="Gabriola" panose="04040605051002020D02" pitchFamily="82" charset="0"/>
              </a:rPr>
              <a:t>. р-на / Л. М. Башмакова // Библиотека как судьба. – Ханты-Мансийск, 2009. – С. 5–16</a:t>
            </a:r>
            <a:r>
              <a:rPr lang="ru-RU" sz="1050" dirty="0" smtClean="0">
                <a:solidFill>
                  <a:schemeClr val="tx1">
                    <a:lumMod val="75000"/>
                    <a:lumOff val="25000"/>
                  </a:schemeClr>
                </a:solidFill>
                <a:latin typeface="Gabriola" panose="04040605051002020D02" pitchFamily="82" charset="0"/>
              </a:rPr>
              <a:t>.</a:t>
            </a:r>
            <a:endParaRPr lang="ru-RU" sz="14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814" y="1255638"/>
            <a:ext cx="2592288" cy="3149769"/>
          </a:xfrm>
          <a:prstGeom prst="rect">
            <a:avLst/>
          </a:prstGeom>
          <a:effectLst>
            <a:softEdge rad="127000"/>
          </a:effectLst>
        </p:spPr>
      </p:pic>
      <p:sp>
        <p:nvSpPr>
          <p:cNvPr id="12" name="TextBox 11"/>
          <p:cNvSpPr txBox="1"/>
          <p:nvPr/>
        </p:nvSpPr>
        <p:spPr>
          <a:xfrm>
            <a:off x="725783" y="4293096"/>
            <a:ext cx="3792304" cy="1077218"/>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80 лет </a:t>
            </a:r>
            <a:r>
              <a:rPr lang="ru-RU" sz="1600" dirty="0">
                <a:solidFill>
                  <a:schemeClr val="tx1">
                    <a:lumMod val="75000"/>
                    <a:lumOff val="25000"/>
                  </a:schemeClr>
                </a:solidFill>
                <a:latin typeface="Gabriola" panose="04040605051002020D02" pitchFamily="82" charset="0"/>
              </a:rPr>
              <a:t>назад (1938) родилась </a:t>
            </a:r>
            <a:r>
              <a:rPr lang="ru-RU" sz="1600" b="1" dirty="0">
                <a:solidFill>
                  <a:schemeClr val="tx1">
                    <a:lumMod val="75000"/>
                    <a:lumOff val="25000"/>
                  </a:schemeClr>
                </a:solidFill>
                <a:latin typeface="Gabriola" panose="04040605051002020D02" pitchFamily="82" charset="0"/>
              </a:rPr>
              <a:t>Башмакова Людмила Михайловна,</a:t>
            </a:r>
            <a:r>
              <a:rPr lang="ru-RU" sz="1600" dirty="0">
                <a:solidFill>
                  <a:schemeClr val="tx1">
                    <a:lumMod val="75000"/>
                    <a:lumOff val="25000"/>
                  </a:schemeClr>
                </a:solidFill>
                <a:latin typeface="Gabriola" panose="04040605051002020D02" pitchFamily="82" charset="0"/>
              </a:rPr>
              <a:t> организатор Ханты-Мансийской районной библиотечной системы, ее первый директор</a:t>
            </a:r>
            <a:r>
              <a:rPr lang="ru-RU" sz="1600" dirty="0" smtClean="0">
                <a:solidFill>
                  <a:schemeClr val="tx1">
                    <a:lumMod val="75000"/>
                    <a:lumOff val="25000"/>
                  </a:schemeClr>
                </a:solidFill>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sp>
        <p:nvSpPr>
          <p:cNvPr id="14" name="TextBox 13"/>
          <p:cNvSpPr txBox="1"/>
          <p:nvPr/>
        </p:nvSpPr>
        <p:spPr>
          <a:xfrm>
            <a:off x="707852" y="5257562"/>
            <a:ext cx="3822094" cy="1384995"/>
          </a:xfrm>
          <a:prstGeom prst="rect">
            <a:avLst/>
          </a:prstGeom>
          <a:noFill/>
        </p:spPr>
        <p:txBody>
          <a:bodyPr wrap="square" rtlCol="0">
            <a:spAutoFit/>
          </a:bodyPr>
          <a:lstStyle/>
          <a:p>
            <a:pPr algn="just"/>
            <a:r>
              <a:rPr lang="ru-RU" sz="1400" dirty="0" smtClean="0">
                <a:solidFill>
                  <a:schemeClr val="tx1">
                    <a:lumMod val="75000"/>
                    <a:lumOff val="25000"/>
                  </a:schemeClr>
                </a:solidFill>
                <a:latin typeface="Gabriola" panose="04040605051002020D02" pitchFamily="82" charset="0"/>
              </a:rPr>
              <a:t>       Людмила </a:t>
            </a:r>
            <a:r>
              <a:rPr lang="ru-RU" sz="1400" dirty="0">
                <a:solidFill>
                  <a:schemeClr val="tx1">
                    <a:lumMod val="75000"/>
                    <a:lumOff val="25000"/>
                  </a:schemeClr>
                </a:solidFill>
                <a:latin typeface="Gabriola" panose="04040605051002020D02" pitchFamily="82" charset="0"/>
              </a:rPr>
              <a:t>Михайловна Башмакова родилась в рабочем поселке Остяко-</a:t>
            </a:r>
            <a:r>
              <a:rPr lang="ru-RU" sz="1400" dirty="0" err="1">
                <a:solidFill>
                  <a:schemeClr val="tx1">
                    <a:lumMod val="75000"/>
                    <a:lumOff val="25000"/>
                  </a:schemeClr>
                </a:solidFill>
                <a:latin typeface="Gabriola" panose="04040605051002020D02" pitchFamily="82" charset="0"/>
              </a:rPr>
              <a:t>Вогульск</a:t>
            </a:r>
            <a:r>
              <a:rPr lang="ru-RU" sz="1400" dirty="0">
                <a:solidFill>
                  <a:schemeClr val="tx1">
                    <a:lumMod val="75000"/>
                    <a:lumOff val="25000"/>
                  </a:schemeClr>
                </a:solidFill>
                <a:latin typeface="Gabriola" panose="04040605051002020D02" pitchFamily="82" charset="0"/>
              </a:rPr>
              <a:t> (ныне – город Ханты-Мансийск). В 1958 году окончила Тобольский библиотечный техникум. С 1958 по 1960 годы работала заведующей </a:t>
            </a:r>
            <a:r>
              <a:rPr lang="ru-RU" sz="1400" dirty="0" err="1">
                <a:solidFill>
                  <a:schemeClr val="tx1">
                    <a:lumMod val="75000"/>
                    <a:lumOff val="25000"/>
                  </a:schemeClr>
                </a:solidFill>
                <a:latin typeface="Gabriola" panose="04040605051002020D02" pitchFamily="82" charset="0"/>
              </a:rPr>
              <a:t>Базьяновской</a:t>
            </a:r>
            <a:r>
              <a:rPr lang="ru-RU" sz="1400" dirty="0">
                <a:solidFill>
                  <a:schemeClr val="tx1">
                    <a:lumMod val="75000"/>
                    <a:lumOff val="25000"/>
                  </a:schemeClr>
                </a:solidFill>
                <a:latin typeface="Gabriola" panose="04040605051002020D02" pitchFamily="82" charset="0"/>
              </a:rPr>
              <a:t> сельской библиотекой, с 1960 по 1961 годы – заведующей читальным залом Ханты-Мансийской окружной библиотеки. В период </a:t>
            </a:r>
          </a:p>
        </p:txBody>
      </p:sp>
    </p:spTree>
    <p:extLst>
      <p:ext uri="{BB962C8B-B14F-4D97-AF65-F5344CB8AC3E}">
        <p14:creationId xmlns:p14="http://schemas.microsoft.com/office/powerpoint/2010/main" val="761580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27</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196440"/>
            <a:ext cx="7944482" cy="5463173"/>
          </a:xfrm>
          <a:prstGeom prst="snip2DiagRect">
            <a:avLst>
              <a:gd name="adj1" fmla="val 0"/>
              <a:gd name="adj2" fmla="val 7785"/>
            </a:avLst>
          </a:prstGeom>
          <a:solidFill>
            <a:schemeClr val="lt1">
              <a:alpha val="67000"/>
            </a:schemeClr>
          </a:solidFill>
          <a:ln>
            <a:noFill/>
          </a:ln>
          <a:effectLst>
            <a:softEdge rad="0"/>
          </a:effectLst>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21 ноября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26</a:t>
            </a:r>
            <a:endParaRPr lang="ru-RU" sz="1600" dirty="0"/>
          </a:p>
        </p:txBody>
      </p:sp>
      <p:sp>
        <p:nvSpPr>
          <p:cNvPr id="12" name="TextBox 11"/>
          <p:cNvSpPr txBox="1"/>
          <p:nvPr/>
        </p:nvSpPr>
        <p:spPr>
          <a:xfrm>
            <a:off x="4788024" y="5316944"/>
            <a:ext cx="3672408" cy="830997"/>
          </a:xfrm>
          <a:prstGeom prst="rect">
            <a:avLst/>
          </a:prstGeom>
          <a:noFill/>
        </p:spPr>
        <p:txBody>
          <a:bodyPr wrap="square" rtlCol="0">
            <a:spAutoFit/>
          </a:bodyPr>
          <a:lstStyle/>
          <a:p>
            <a:pPr algn="just"/>
            <a:r>
              <a:rPr lang="ru-RU" sz="1200" dirty="0" smtClean="0">
                <a:solidFill>
                  <a:schemeClr val="tx1">
                    <a:lumMod val="75000"/>
                    <a:lumOff val="25000"/>
                  </a:schemeClr>
                </a:solidFill>
                <a:latin typeface="Gabriola" panose="04040605051002020D02" pitchFamily="82" charset="0"/>
              </a:rPr>
              <a:t>Архивный </a:t>
            </a:r>
            <a:r>
              <a:rPr lang="ru-RU" sz="1200" dirty="0">
                <a:solidFill>
                  <a:schemeClr val="tx1">
                    <a:lumMod val="75000"/>
                    <a:lumOff val="25000"/>
                  </a:schemeClr>
                </a:solidFill>
                <a:latin typeface="Gabriola" panose="04040605051002020D02" pitchFamily="82" charset="0"/>
              </a:rPr>
              <a:t>отдел администрации Ханты-Мансийского района. Ф. 15.Оп.1, д.1, л.1.</a:t>
            </a:r>
          </a:p>
          <a:p>
            <a:pPr algn="just"/>
            <a:r>
              <a:rPr lang="ru-RU" sz="1200" dirty="0">
                <a:solidFill>
                  <a:schemeClr val="tx1">
                    <a:lumMod val="75000"/>
                    <a:lumOff val="25000"/>
                  </a:schemeClr>
                </a:solidFill>
                <a:latin typeface="Gabriola" panose="04040605051002020D02" pitchFamily="82" charset="0"/>
              </a:rPr>
              <a:t>Бабушкин М.К. «Моя малая родина - Ханты-Мансийский район» // Наш район.-2013-30 апрель.</a:t>
            </a:r>
          </a:p>
        </p:txBody>
      </p:sp>
      <p:sp>
        <p:nvSpPr>
          <p:cNvPr id="15" name="TextBox 14"/>
          <p:cNvSpPr txBox="1"/>
          <p:nvPr/>
        </p:nvSpPr>
        <p:spPr>
          <a:xfrm>
            <a:off x="4753000" y="1302368"/>
            <a:ext cx="3600400" cy="3785652"/>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85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(1933) телеграммой из </a:t>
            </a:r>
            <a:r>
              <a:rPr lang="ru-RU" sz="1600" dirty="0" err="1">
                <a:solidFill>
                  <a:schemeClr val="tx1">
                    <a:lumMod val="75000"/>
                    <a:lumOff val="25000"/>
                  </a:schemeClr>
                </a:solidFill>
                <a:latin typeface="Gabriola" panose="04040605051002020D02" pitchFamily="82" charset="0"/>
              </a:rPr>
              <a:t>Обьрыбпродснаба</a:t>
            </a:r>
            <a:r>
              <a:rPr lang="ru-RU" sz="1600" dirty="0">
                <a:solidFill>
                  <a:schemeClr val="tx1">
                    <a:lumMod val="75000"/>
                    <a:lumOff val="25000"/>
                  </a:schemeClr>
                </a:solidFill>
                <a:latin typeface="Gabriola" panose="04040605051002020D02" pitchFamily="82" charset="0"/>
              </a:rPr>
              <a:t> № 801 от 16.11.33г. для организации работы </a:t>
            </a:r>
            <a:r>
              <a:rPr lang="ru-RU" sz="1600" dirty="0" err="1">
                <a:solidFill>
                  <a:schemeClr val="tx1">
                    <a:lumMod val="75000"/>
                    <a:lumOff val="25000"/>
                  </a:schemeClr>
                </a:solidFill>
                <a:latin typeface="Gabriola" panose="04040605051002020D02" pitchFamily="82" charset="0"/>
              </a:rPr>
              <a:t>Реполовского</a:t>
            </a:r>
            <a:r>
              <a:rPr lang="ru-RU" sz="1600" dirty="0">
                <a:solidFill>
                  <a:schemeClr val="tx1">
                    <a:lumMod val="75000"/>
                    <a:lumOff val="25000"/>
                  </a:schemeClr>
                </a:solidFill>
                <a:latin typeface="Gabriola" panose="04040605051002020D02" pitchFamily="82" charset="0"/>
              </a:rPr>
              <a:t> овощно-молочного хозяйства на должность директора совхоза назначен </a:t>
            </a:r>
            <a:r>
              <a:rPr lang="ru-RU" sz="1600" b="1" dirty="0">
                <a:solidFill>
                  <a:schemeClr val="tx1">
                    <a:lumMod val="75000"/>
                    <a:lumOff val="25000"/>
                  </a:schemeClr>
                </a:solidFill>
                <a:latin typeface="Gabriola" panose="04040605051002020D02" pitchFamily="82" charset="0"/>
              </a:rPr>
              <a:t>Панов Тимофей Захарович.  </a:t>
            </a:r>
            <a:r>
              <a:rPr lang="ru-RU" sz="1600" dirty="0">
                <a:solidFill>
                  <a:schemeClr val="tx1">
                    <a:lumMod val="75000"/>
                    <a:lumOff val="25000"/>
                  </a:schemeClr>
                </a:solidFill>
                <a:latin typeface="Gabriola" panose="04040605051002020D02" pitchFamily="82" charset="0"/>
              </a:rPr>
              <a:t>Хозяйство создавалось на территории с. </a:t>
            </a:r>
            <a:r>
              <a:rPr lang="ru-RU" sz="1600" dirty="0" err="1">
                <a:solidFill>
                  <a:schemeClr val="tx1">
                    <a:lumMod val="75000"/>
                    <a:lumOff val="25000"/>
                  </a:schemeClr>
                </a:solidFill>
                <a:latin typeface="Gabriola" panose="04040605051002020D02" pitchFamily="82" charset="0"/>
              </a:rPr>
              <a:t>Реполово</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Самаровского</a:t>
            </a:r>
            <a:r>
              <a:rPr lang="ru-RU" sz="1600" dirty="0">
                <a:solidFill>
                  <a:schemeClr val="tx1">
                    <a:lumMod val="75000"/>
                    <a:lumOff val="25000"/>
                  </a:schemeClr>
                </a:solidFill>
                <a:latin typeface="Gabriola" panose="04040605051002020D02" pitchFamily="82" charset="0"/>
              </a:rPr>
              <a:t> (ныне Ханты-Мансийского) района. Перед рождающимся совхозом ставилась задача: обеспечение картофелем, капустой, луком и другими овощами рабочих и рыбаков северных рыбозаводов. Закладывалось тепличное хозяйство, завозился скот, выращивались зерновые, кормовые и бобовые культуры.</a:t>
            </a: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21" y="1700808"/>
            <a:ext cx="3735306" cy="2376264"/>
          </a:xfrm>
          <a:prstGeom prst="rect">
            <a:avLst/>
          </a:prstGeom>
          <a:effectLst>
            <a:softEdge rad="25400"/>
          </a:effectLst>
        </p:spPr>
      </p:pic>
    </p:spTree>
    <p:extLst>
      <p:ext uri="{BB962C8B-B14F-4D97-AF65-F5344CB8AC3E}">
        <p14:creationId xmlns:p14="http://schemas.microsoft.com/office/powerpoint/2010/main" val="1149058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28</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12 декабря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27</a:t>
            </a:r>
            <a:endParaRPr lang="ru-RU" sz="1600" dirty="0"/>
          </a:p>
        </p:txBody>
      </p:sp>
      <p:sp>
        <p:nvSpPr>
          <p:cNvPr id="12" name="TextBox 11"/>
          <p:cNvSpPr txBox="1"/>
          <p:nvPr/>
        </p:nvSpPr>
        <p:spPr>
          <a:xfrm>
            <a:off x="4716482" y="5501610"/>
            <a:ext cx="3672408" cy="646331"/>
          </a:xfrm>
          <a:prstGeom prst="rect">
            <a:avLst/>
          </a:prstGeom>
          <a:noFill/>
        </p:spPr>
        <p:txBody>
          <a:bodyPr wrap="square" rtlCol="0">
            <a:spAutoFit/>
          </a:bodyPr>
          <a:lstStyle/>
          <a:p>
            <a:pPr algn="just"/>
            <a:r>
              <a:rPr lang="ru-RU" sz="1200" dirty="0" smtClean="0">
                <a:solidFill>
                  <a:schemeClr val="tx1">
                    <a:lumMod val="75000"/>
                    <a:lumOff val="25000"/>
                  </a:schemeClr>
                </a:solidFill>
                <a:latin typeface="Gabriola" panose="04040605051002020D02" pitchFamily="82" charset="0"/>
              </a:rPr>
              <a:t>Северская</a:t>
            </a:r>
            <a:r>
              <a:rPr lang="ru-RU" sz="1200" dirty="0">
                <a:solidFill>
                  <a:schemeClr val="tx1">
                    <a:lumMod val="75000"/>
                    <a:lumOff val="25000"/>
                  </a:schemeClr>
                </a:solidFill>
                <a:latin typeface="Gabriola" panose="04040605051002020D02" pitchFamily="82" charset="0"/>
              </a:rPr>
              <a:t>, Т. «Идем к брату» /Т. Северская // Новости Югры. – 2003. – 31 июля. </a:t>
            </a:r>
          </a:p>
          <a:p>
            <a:pPr algn="just"/>
            <a:r>
              <a:rPr lang="ru-RU" sz="1200" dirty="0">
                <a:solidFill>
                  <a:schemeClr val="tx1">
                    <a:lumMod val="75000"/>
                    <a:lumOff val="25000"/>
                  </a:schemeClr>
                </a:solidFill>
                <a:latin typeface="Gabriola" panose="04040605051002020D02" pitchFamily="82" charset="0"/>
              </a:rPr>
              <a:t>C уважением и благодарностью// Новости Югры. – 2013. – 7 ноябрь.</a:t>
            </a:r>
          </a:p>
        </p:txBody>
      </p:sp>
      <p:sp>
        <p:nvSpPr>
          <p:cNvPr id="15" name="TextBox 14"/>
          <p:cNvSpPr txBox="1"/>
          <p:nvPr/>
        </p:nvSpPr>
        <p:spPr>
          <a:xfrm>
            <a:off x="4716482" y="1240908"/>
            <a:ext cx="3815957" cy="4031873"/>
          </a:xfrm>
          <a:prstGeom prst="rect">
            <a:avLst/>
          </a:prstGeom>
          <a:noFill/>
        </p:spPr>
        <p:txBody>
          <a:bodyPr wrap="square" rtlCol="0">
            <a:spAutoFit/>
          </a:bodyPr>
          <a:lstStyle/>
          <a:p>
            <a:pPr algn="just"/>
            <a:r>
              <a:rPr lang="ru-RU" sz="1600" dirty="0" smtClean="0">
                <a:solidFill>
                  <a:schemeClr val="tx1">
                    <a:lumMod val="75000"/>
                    <a:lumOff val="25000"/>
                  </a:schemeClr>
                </a:solidFill>
                <a:latin typeface="Gabriola" panose="04040605051002020D02" pitchFamily="82" charset="0"/>
              </a:rPr>
              <a:t>Конев </a:t>
            </a:r>
            <a:r>
              <a:rPr lang="ru-RU" sz="1600" dirty="0">
                <a:solidFill>
                  <a:schemeClr val="tx1">
                    <a:lumMod val="75000"/>
                    <a:lumOff val="25000"/>
                  </a:schemeClr>
                </a:solidFill>
                <a:latin typeface="Gabriola" panose="04040605051002020D02" pitchFamily="82" charset="0"/>
              </a:rPr>
              <a:t>Владислав Вениаминович родился в селе </a:t>
            </a:r>
            <a:r>
              <a:rPr lang="ru-RU" sz="1600" dirty="0" err="1">
                <a:solidFill>
                  <a:schemeClr val="tx1">
                    <a:lumMod val="75000"/>
                    <a:lumOff val="25000"/>
                  </a:schemeClr>
                </a:solidFill>
                <a:latin typeface="Gabriola" panose="04040605051002020D02" pitchFamily="82" charset="0"/>
              </a:rPr>
              <a:t>Зенково</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Самаровского</a:t>
            </a:r>
            <a:r>
              <a:rPr lang="ru-RU" sz="1600" dirty="0">
                <a:solidFill>
                  <a:schemeClr val="tx1">
                    <a:lumMod val="75000"/>
                    <a:lumOff val="25000"/>
                  </a:schemeClr>
                </a:solidFill>
                <a:latin typeface="Gabriola" panose="04040605051002020D02" pitchFamily="82" charset="0"/>
              </a:rPr>
              <a:t> (ныне – Ханты-Мансийского) района Тюменской области. В 1963 году окончил школу в городе Ханты-Мансийске, в 1965 году – ГПТУ-10. С 1965 года работал в селе </a:t>
            </a:r>
            <a:r>
              <a:rPr lang="ru-RU" sz="1600" dirty="0" err="1">
                <a:solidFill>
                  <a:schemeClr val="tx1">
                    <a:lumMod val="75000"/>
                    <a:lumOff val="25000"/>
                  </a:schemeClr>
                </a:solidFill>
                <a:latin typeface="Gabriola" panose="04040605051002020D02" pitchFamily="82" charset="0"/>
              </a:rPr>
              <a:t>Батово</a:t>
            </a:r>
            <a:r>
              <a:rPr lang="ru-RU" sz="1600" dirty="0">
                <a:solidFill>
                  <a:schemeClr val="tx1">
                    <a:lumMod val="75000"/>
                    <a:lumOff val="25000"/>
                  </a:schemeClr>
                </a:solidFill>
                <a:latin typeface="Gabriola" panose="04040605051002020D02" pitchFamily="82" charset="0"/>
              </a:rPr>
              <a:t> Ханты-Мансийского района старшим электромехаником территориального управления электрической связи Ханты-Мансийского отделения электрической связи, постоянно совершенствуя свой профессиональный уровень. </a:t>
            </a:r>
          </a:p>
          <a:p>
            <a:pPr algn="just"/>
            <a:r>
              <a:rPr lang="ru-RU" sz="1600" dirty="0">
                <a:solidFill>
                  <a:schemeClr val="tx1">
                    <a:lumMod val="75000"/>
                    <a:lumOff val="25000"/>
                  </a:schemeClr>
                </a:solidFill>
                <a:latin typeface="Gabriola" panose="04040605051002020D02" pitchFamily="82" charset="0"/>
              </a:rPr>
              <a:t>        Ветеран труда. Активный участник общественной жизни села. Неоднократно избирался депутатом Сибирского сельского Совета депутатов трудящихся, депутатом Ханты-Мансийской районной Думы. 10 лет бессменно работал старостой в селе </a:t>
            </a:r>
            <a:r>
              <a:rPr lang="ru-RU" sz="1600" dirty="0" err="1">
                <a:solidFill>
                  <a:schemeClr val="tx1">
                    <a:lumMod val="75000"/>
                    <a:lumOff val="25000"/>
                  </a:schemeClr>
                </a:solidFill>
                <a:latin typeface="Gabriola" panose="04040605051002020D02" pitchFamily="82" charset="0"/>
              </a:rPr>
              <a:t>Батово</a:t>
            </a:r>
            <a:r>
              <a:rPr lang="ru-RU" sz="1600" dirty="0">
                <a:solidFill>
                  <a:schemeClr val="tx1">
                    <a:lumMod val="75000"/>
                    <a:lumOff val="25000"/>
                  </a:schemeClr>
                </a:solidFill>
                <a:latin typeface="Gabriola" panose="04040605051002020D02" pitchFamily="82" charset="0"/>
              </a:rPr>
              <a:t> Ханты-Мансийского района</a:t>
            </a:r>
            <a:r>
              <a:rPr lang="ru-RU" sz="1600" dirty="0" smtClean="0">
                <a:solidFill>
                  <a:schemeClr val="tx1">
                    <a:lumMod val="75000"/>
                    <a:lumOff val="25000"/>
                  </a:schemeClr>
                </a:solidFill>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1268760"/>
            <a:ext cx="2641050" cy="3323822"/>
          </a:xfrm>
          <a:prstGeom prst="rect">
            <a:avLst/>
          </a:prstGeom>
          <a:effectLst>
            <a:softEdge rad="127000"/>
          </a:effectLst>
        </p:spPr>
      </p:pic>
      <p:sp>
        <p:nvSpPr>
          <p:cNvPr id="11" name="TextBox 10"/>
          <p:cNvSpPr txBox="1"/>
          <p:nvPr/>
        </p:nvSpPr>
        <p:spPr>
          <a:xfrm>
            <a:off x="779957" y="5316944"/>
            <a:ext cx="3600400" cy="830997"/>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70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(1948) родился </a:t>
            </a:r>
            <a:r>
              <a:rPr lang="ru-RU" sz="1600" b="1" dirty="0">
                <a:solidFill>
                  <a:schemeClr val="tx1">
                    <a:lumMod val="75000"/>
                    <a:lumOff val="25000"/>
                  </a:schemeClr>
                </a:solidFill>
                <a:latin typeface="Gabriola" panose="04040605051002020D02" pitchFamily="82" charset="0"/>
              </a:rPr>
              <a:t>Конев Владислав Вениаминович, </a:t>
            </a:r>
            <a:r>
              <a:rPr lang="ru-RU" sz="1600" dirty="0">
                <a:solidFill>
                  <a:schemeClr val="tx1">
                    <a:lumMod val="75000"/>
                    <a:lumOff val="25000"/>
                  </a:schemeClr>
                </a:solidFill>
                <a:latin typeface="Gabriola" panose="04040605051002020D02" pitchFamily="82" charset="0"/>
              </a:rPr>
              <a:t>Почетный гражданин Ханты-Мансийского района (2003</a:t>
            </a:r>
            <a:r>
              <a:rPr lang="ru-RU" sz="1600" dirty="0" smtClean="0">
                <a:solidFill>
                  <a:schemeClr val="tx1">
                    <a:lumMod val="75000"/>
                    <a:lumOff val="25000"/>
                  </a:schemeClr>
                </a:solidFill>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355918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29</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15 декабря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28</a:t>
            </a:r>
            <a:endParaRPr lang="ru-RU" sz="1600" dirty="0"/>
          </a:p>
        </p:txBody>
      </p:sp>
      <p:sp>
        <p:nvSpPr>
          <p:cNvPr id="15" name="TextBox 14"/>
          <p:cNvSpPr txBox="1"/>
          <p:nvPr/>
        </p:nvSpPr>
        <p:spPr>
          <a:xfrm>
            <a:off x="4713800" y="1241177"/>
            <a:ext cx="3815957" cy="3785652"/>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10 </a:t>
            </a:r>
            <a:r>
              <a:rPr lang="ru-RU" sz="1600" b="1" dirty="0">
                <a:solidFill>
                  <a:schemeClr val="tx1">
                    <a:lumMod val="75000"/>
                    <a:lumOff val="25000"/>
                  </a:schemeClr>
                </a:solidFill>
                <a:latin typeface="Gabriola" panose="04040605051002020D02" pitchFamily="82" charset="0"/>
              </a:rPr>
              <a:t>лет</a:t>
            </a:r>
            <a:r>
              <a:rPr lang="ru-RU" sz="1600" dirty="0">
                <a:solidFill>
                  <a:schemeClr val="tx1">
                    <a:lumMod val="75000"/>
                    <a:lumOff val="25000"/>
                  </a:schemeClr>
                </a:solidFill>
                <a:latin typeface="Gabriola" panose="04040605051002020D02" pitchFamily="82" charset="0"/>
              </a:rPr>
              <a:t> назад (2008) постановлением Правительства Ханты-Мансийского автономного округа от 15.12.2008г. №259-п в Ханты-Мансийском автономном округе-Югре создан памятник природы регионального значения </a:t>
            </a:r>
            <a:r>
              <a:rPr lang="ru-RU" sz="1600" b="1" dirty="0">
                <a:solidFill>
                  <a:schemeClr val="tx1">
                    <a:lumMod val="75000"/>
                    <a:lumOff val="25000"/>
                  </a:schemeClr>
                </a:solidFill>
                <a:latin typeface="Gabriola" panose="04040605051002020D02" pitchFamily="82" charset="0"/>
              </a:rPr>
              <a:t>«</a:t>
            </a:r>
            <a:r>
              <a:rPr lang="ru-RU" sz="1600" b="1" dirty="0" err="1">
                <a:solidFill>
                  <a:schemeClr val="tx1">
                    <a:lumMod val="75000"/>
                    <a:lumOff val="25000"/>
                  </a:schemeClr>
                </a:solidFill>
                <a:latin typeface="Gabriola" panose="04040605051002020D02" pitchFamily="82" charset="0"/>
              </a:rPr>
              <a:t>Луговские</a:t>
            </a:r>
            <a:r>
              <a:rPr lang="ru-RU" sz="1600" b="1" dirty="0">
                <a:solidFill>
                  <a:schemeClr val="tx1">
                    <a:lumMod val="75000"/>
                    <a:lumOff val="25000"/>
                  </a:schemeClr>
                </a:solidFill>
                <a:latin typeface="Gabriola" panose="04040605051002020D02" pitchFamily="82" charset="0"/>
              </a:rPr>
              <a:t> мамонты». </a:t>
            </a:r>
            <a:r>
              <a:rPr lang="ru-RU" sz="1600" dirty="0">
                <a:solidFill>
                  <a:schemeClr val="tx1">
                    <a:lumMod val="75000"/>
                    <a:lumOff val="25000"/>
                  </a:schemeClr>
                </a:solidFill>
                <a:latin typeface="Gabriola" panose="04040605051002020D02" pitchFamily="82" charset="0"/>
              </a:rPr>
              <a:t>Памятник природы создан в целях сохранения уникального природного и геологического образования в пойме реки Обь – местонахождение мамонтовой фауны, предотвращения несанкционированных раскопок объектов научной и культурной ценности. </a:t>
            </a:r>
          </a:p>
          <a:p>
            <a:pPr algn="just"/>
            <a:r>
              <a:rPr lang="ru-RU" sz="1600" dirty="0">
                <a:solidFill>
                  <a:schemeClr val="tx1">
                    <a:lumMod val="75000"/>
                    <a:lumOff val="25000"/>
                  </a:schemeClr>
                </a:solidFill>
                <a:latin typeface="Gabriola" panose="04040605051002020D02" pitchFamily="82" charset="0"/>
              </a:rPr>
              <a:t>        Месторасположение: сельское поселение </a:t>
            </a:r>
            <a:r>
              <a:rPr lang="ru-RU" sz="1600" dirty="0" err="1">
                <a:solidFill>
                  <a:schemeClr val="tx1">
                    <a:lumMod val="75000"/>
                    <a:lumOff val="25000"/>
                  </a:schemeClr>
                </a:solidFill>
                <a:latin typeface="Gabriola" panose="04040605051002020D02" pitchFamily="82" charset="0"/>
              </a:rPr>
              <a:t>Луговской</a:t>
            </a:r>
            <a:r>
              <a:rPr lang="ru-RU" sz="1600" dirty="0">
                <a:solidFill>
                  <a:schemeClr val="tx1">
                    <a:lumMod val="75000"/>
                    <a:lumOff val="25000"/>
                  </a:schemeClr>
                </a:solidFill>
                <a:latin typeface="Gabriola" panose="04040605051002020D02" pitchFamily="82" charset="0"/>
              </a:rPr>
              <a:t> муниципального образования «Ханты-Мансийский район» Ханты-Мансийского автономного округа – Югры. Общая площадь: 161,2 га. </a:t>
            </a:r>
          </a:p>
          <a:p>
            <a:pPr algn="just"/>
            <a:endParaRPr lang="ru-RU" sz="1600"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340768"/>
            <a:ext cx="3138301" cy="1944216"/>
          </a:xfrm>
          <a:prstGeom prst="rect">
            <a:avLst/>
          </a:prstGeom>
          <a:effectLst>
            <a:softEdge rad="127000"/>
          </a:effectLst>
        </p:spPr>
      </p:pic>
    </p:spTree>
    <p:extLst>
      <p:ext uri="{BB962C8B-B14F-4D97-AF65-F5344CB8AC3E}">
        <p14:creationId xmlns:p14="http://schemas.microsoft.com/office/powerpoint/2010/main" val="731206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2" y="1209482"/>
            <a:ext cx="7871278"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10 января</a:t>
            </a:r>
            <a:endParaRPr lang="ru-RU" sz="4400" b="1" i="1" dirty="0">
              <a:solidFill>
                <a:schemeClr val="tx1">
                  <a:lumMod val="75000"/>
                  <a:lumOff val="25000"/>
                </a:schemeClr>
              </a:solidFill>
              <a:latin typeface="Gabriola" panose="04040605051002020D02" pitchFamily="82"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926" y="1700808"/>
            <a:ext cx="3777611" cy="2739393"/>
          </a:xfrm>
          <a:prstGeom prst="rect">
            <a:avLst/>
          </a:prstGeom>
          <a:effectLst>
            <a:softEdge rad="127000"/>
          </a:effectLst>
        </p:spPr>
      </p:pic>
      <p:sp>
        <p:nvSpPr>
          <p:cNvPr id="8" name="TextBox 7"/>
          <p:cNvSpPr txBox="1"/>
          <p:nvPr/>
        </p:nvSpPr>
        <p:spPr>
          <a:xfrm>
            <a:off x="4716016" y="1916832"/>
            <a:ext cx="3672408" cy="1815882"/>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10 лет назад (2008) </a:t>
            </a:r>
            <a:r>
              <a:rPr lang="ru-RU" sz="1600" dirty="0">
                <a:solidFill>
                  <a:schemeClr val="tx1">
                    <a:lumMod val="75000"/>
                    <a:lumOff val="25000"/>
                  </a:schemeClr>
                </a:solidFill>
                <a:latin typeface="Gabriola" panose="04040605051002020D02" pitchFamily="82" charset="0"/>
              </a:rPr>
              <a:t>зарегистрировано Муниципальное учреждение здравоохранения «Ханты-Мансийская районная </a:t>
            </a:r>
            <a:r>
              <a:rPr lang="ru-RU" sz="1600" dirty="0" smtClean="0">
                <a:solidFill>
                  <a:schemeClr val="tx1">
                    <a:lumMod val="75000"/>
                    <a:lumOff val="25000"/>
                  </a:schemeClr>
                </a:solidFill>
                <a:latin typeface="Gabriola" panose="04040605051002020D02" pitchFamily="82" charset="0"/>
              </a:rPr>
              <a:t>поликлиника </a:t>
            </a:r>
            <a:r>
              <a:rPr lang="ru-RU" sz="1600" dirty="0">
                <a:solidFill>
                  <a:schemeClr val="tx1">
                    <a:lumMod val="75000"/>
                    <a:lumOff val="25000"/>
                  </a:schemeClr>
                </a:solidFill>
                <a:latin typeface="Gabriola" panose="04040605051002020D02" pitchFamily="82" charset="0"/>
              </a:rPr>
              <a:t>(с 2015г.- Бюджетное учреждение Ханты-Мансийского автономного округа – Югры «Ханты-Мансийская </a:t>
            </a:r>
            <a:r>
              <a:rPr lang="ru-RU" sz="1600" smtClean="0">
                <a:solidFill>
                  <a:schemeClr val="tx1">
                    <a:lumMod val="75000"/>
                    <a:lumOff val="25000"/>
                  </a:schemeClr>
                </a:solidFill>
                <a:latin typeface="Gabriola" panose="04040605051002020D02" pitchFamily="82" charset="0"/>
              </a:rPr>
              <a:t>районная больница»). </a:t>
            </a:r>
            <a:r>
              <a:rPr lang="ru-RU" sz="1600" dirty="0">
                <a:solidFill>
                  <a:schemeClr val="tx1">
                    <a:lumMod val="75000"/>
                    <a:lumOff val="25000"/>
                  </a:schemeClr>
                </a:solidFill>
                <a:latin typeface="Gabriola" panose="04040605051002020D02" pitchFamily="82" charset="0"/>
              </a:rPr>
              <a:t>Со 2 октября 2008 года начат прием пациентов.</a:t>
            </a: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a:t>
            </a:r>
            <a:endParaRPr lang="ru-RU" sz="1600" dirty="0"/>
          </a:p>
        </p:txBody>
      </p:sp>
    </p:spTree>
    <p:extLst>
      <p:ext uri="{BB962C8B-B14F-4D97-AF65-F5344CB8AC3E}">
        <p14:creationId xmlns:p14="http://schemas.microsoft.com/office/powerpoint/2010/main" val="3014401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30</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23 декабря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29</a:t>
            </a:r>
            <a:endParaRPr lang="ru-RU" sz="1600" dirty="0"/>
          </a:p>
        </p:txBody>
      </p:sp>
      <p:sp>
        <p:nvSpPr>
          <p:cNvPr id="15" name="TextBox 14"/>
          <p:cNvSpPr txBox="1"/>
          <p:nvPr/>
        </p:nvSpPr>
        <p:spPr>
          <a:xfrm>
            <a:off x="4713800" y="1241177"/>
            <a:ext cx="3815957" cy="4924425"/>
          </a:xfrm>
          <a:prstGeom prst="rect">
            <a:avLst/>
          </a:prstGeom>
          <a:noFill/>
        </p:spPr>
        <p:txBody>
          <a:bodyPr wrap="square" rtlCol="0">
            <a:spAutoFit/>
          </a:bodyPr>
          <a:lstStyle/>
          <a:p>
            <a:pPr algn="just"/>
            <a:r>
              <a:rPr lang="ru-RU" sz="1600" dirty="0" err="1" smtClean="0">
                <a:solidFill>
                  <a:schemeClr val="tx1">
                    <a:lumMod val="75000"/>
                    <a:lumOff val="25000"/>
                  </a:schemeClr>
                </a:solidFill>
                <a:latin typeface="Gabriola" panose="04040605051002020D02" pitchFamily="82" charset="0"/>
              </a:rPr>
              <a:t>Васпухольский</a:t>
            </a:r>
            <a:r>
              <a:rPr lang="ru-RU" sz="1600" dirty="0" smtClean="0">
                <a:solidFill>
                  <a:schemeClr val="tx1">
                    <a:lumMod val="75000"/>
                    <a:lumOff val="25000"/>
                  </a:schemeClr>
                </a:solidFill>
                <a:latin typeface="Gabriola" panose="04040605051002020D02" pitchFamily="82" charset="0"/>
              </a:rPr>
              <a:t> </a:t>
            </a:r>
            <a:r>
              <a:rPr lang="ru-RU" sz="1600" dirty="0">
                <a:solidFill>
                  <a:schemeClr val="tx1">
                    <a:lumMod val="75000"/>
                    <a:lumOff val="25000"/>
                  </a:schemeClr>
                </a:solidFill>
                <a:latin typeface="Gabriola" panose="04040605051002020D02" pitchFamily="82" charset="0"/>
              </a:rPr>
              <a:t>заказник расположен между национальными поселками ханты и манси: </a:t>
            </a:r>
            <a:r>
              <a:rPr lang="ru-RU" sz="1600" dirty="0" err="1">
                <a:solidFill>
                  <a:schemeClr val="tx1">
                    <a:lumMod val="75000"/>
                    <a:lumOff val="25000"/>
                  </a:schemeClr>
                </a:solidFill>
                <a:latin typeface="Gabriola" panose="04040605051002020D02" pitchFamily="82" charset="0"/>
              </a:rPr>
              <a:t>Согом</a:t>
            </a:r>
            <a:r>
              <a:rPr lang="ru-RU" sz="1600" dirty="0">
                <a:solidFill>
                  <a:schemeClr val="tx1">
                    <a:lumMod val="75000"/>
                    <a:lumOff val="25000"/>
                  </a:schemeClr>
                </a:solidFill>
                <a:latin typeface="Gabriola" panose="04040605051002020D02" pitchFamily="82" charset="0"/>
              </a:rPr>
              <a:t> – на востоке в Ханты-Мансийском районе, </a:t>
            </a:r>
            <a:r>
              <a:rPr lang="ru-RU" sz="1600" dirty="0" err="1">
                <a:solidFill>
                  <a:schemeClr val="tx1">
                    <a:lumMod val="75000"/>
                    <a:lumOff val="25000"/>
                  </a:schemeClr>
                </a:solidFill>
                <a:latin typeface="Gabriola" panose="04040605051002020D02" pitchFamily="82" charset="0"/>
              </a:rPr>
              <a:t>Шугур</a:t>
            </a:r>
            <a:r>
              <a:rPr lang="ru-RU" sz="1600" dirty="0">
                <a:solidFill>
                  <a:schemeClr val="tx1">
                    <a:lumMod val="75000"/>
                    <a:lumOff val="25000"/>
                  </a:schemeClr>
                </a:solidFill>
                <a:latin typeface="Gabriola" panose="04040605051002020D02" pitchFamily="82" charset="0"/>
              </a:rPr>
              <a:t> и </a:t>
            </a:r>
            <a:r>
              <a:rPr lang="ru-RU" sz="1600" dirty="0" err="1">
                <a:solidFill>
                  <a:schemeClr val="tx1">
                    <a:lumMod val="75000"/>
                    <a:lumOff val="25000"/>
                  </a:schemeClr>
                </a:solidFill>
                <a:latin typeface="Gabriola" panose="04040605051002020D02" pitchFamily="82" charset="0"/>
              </a:rPr>
              <a:t>Карым</a:t>
            </a:r>
            <a:r>
              <a:rPr lang="ru-RU" sz="1600" dirty="0">
                <a:solidFill>
                  <a:schemeClr val="tx1">
                    <a:lumMod val="75000"/>
                    <a:lumOff val="25000"/>
                  </a:schemeClr>
                </a:solidFill>
                <a:latin typeface="Gabriola" panose="04040605051002020D02" pitchFamily="82" charset="0"/>
              </a:rPr>
              <a:t> – на западе в </a:t>
            </a:r>
            <a:r>
              <a:rPr lang="ru-RU" sz="1600" dirty="0" err="1">
                <a:solidFill>
                  <a:schemeClr val="tx1">
                    <a:lumMod val="75000"/>
                    <a:lumOff val="25000"/>
                  </a:schemeClr>
                </a:solidFill>
                <a:latin typeface="Gabriola" panose="04040605051002020D02" pitchFamily="82" charset="0"/>
              </a:rPr>
              <a:t>Кондинском</a:t>
            </a:r>
            <a:r>
              <a:rPr lang="ru-RU" sz="1600" dirty="0">
                <a:solidFill>
                  <a:schemeClr val="tx1">
                    <a:lumMod val="75000"/>
                    <a:lumOff val="25000"/>
                  </a:schemeClr>
                </a:solidFill>
                <a:latin typeface="Gabriola" panose="04040605051002020D02" pitchFamily="82" charset="0"/>
              </a:rPr>
              <a:t>. Площадь территории – 93 443,6 га.</a:t>
            </a:r>
          </a:p>
          <a:p>
            <a:pPr algn="just"/>
            <a:r>
              <a:rPr lang="ru-RU" sz="1600" dirty="0">
                <a:solidFill>
                  <a:schemeClr val="tx1">
                    <a:lumMod val="75000"/>
                    <a:lumOff val="25000"/>
                  </a:schemeClr>
                </a:solidFill>
                <a:latin typeface="Gabriola" panose="04040605051002020D02" pitchFamily="82" charset="0"/>
              </a:rPr>
              <a:t>      Заказник создан в целях сохранения популяции таежного северного оленя и воспроизводства ценных охотничье-промысловых животных и редких видов, занесенных в Красную книгу РСФСР. Центральной задачей деятельности заказника является восстановление и увеличение запасов северного оленя и сохранение среды его обитания. Под особую охрану должны быть взяты ягельные боры - места зимней концентрации северного оленя. В список охраняемых видов также входят лось, медведь, соболь, выдра, росомаха, лисица, барсук, беркут, белая сова, орлан-белохвост, скопа.</a:t>
            </a:r>
          </a:p>
          <a:p>
            <a:pPr algn="just"/>
            <a:endParaRPr lang="ru-RU" sz="1050" dirty="0" smtClean="0">
              <a:solidFill>
                <a:schemeClr val="tx1">
                  <a:lumMod val="75000"/>
                  <a:lumOff val="25000"/>
                </a:schemeClr>
              </a:solidFill>
              <a:latin typeface="Gabriola" panose="04040605051002020D02" pitchFamily="82" charset="0"/>
            </a:endParaRPr>
          </a:p>
          <a:p>
            <a:pPr algn="just"/>
            <a:endParaRPr lang="ru-RU" sz="1050" dirty="0" smtClean="0">
              <a:solidFill>
                <a:schemeClr val="tx1">
                  <a:lumMod val="75000"/>
                  <a:lumOff val="25000"/>
                </a:schemeClr>
              </a:solidFill>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 </a:t>
            </a:r>
            <a:r>
              <a:rPr lang="ru-RU" sz="1050" dirty="0">
                <a:solidFill>
                  <a:schemeClr val="tx1">
                    <a:lumMod val="75000"/>
                    <a:lumOff val="25000"/>
                  </a:schemeClr>
                </a:solidFill>
                <a:latin typeface="Gabriola" panose="04040605051002020D02" pitchFamily="82" charset="0"/>
              </a:rPr>
              <a:t>Новости Югры. – 1994. – 14апр. </a:t>
            </a:r>
          </a:p>
          <a:p>
            <a:pPr algn="just"/>
            <a:r>
              <a:rPr lang="ru-RU" sz="1050" dirty="0">
                <a:solidFill>
                  <a:schemeClr val="tx1">
                    <a:lumMod val="75000"/>
                    <a:lumOff val="25000"/>
                  </a:schemeClr>
                </a:solidFill>
                <a:latin typeface="Gabriola" panose="04040605051002020D02" pitchFamily="82" charset="0"/>
              </a:rPr>
              <a:t>Гордеев Ю.Т. От морозов до морозов.- Тюмень, 2000. –С. 196</a:t>
            </a:r>
            <a:r>
              <a:rPr lang="ru-RU" sz="1050" dirty="0" smtClean="0">
                <a:solidFill>
                  <a:schemeClr val="tx1">
                    <a:lumMod val="75000"/>
                    <a:lumOff val="25000"/>
                  </a:schemeClr>
                </a:solidFill>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340768"/>
            <a:ext cx="3692240" cy="2448272"/>
          </a:xfrm>
          <a:prstGeom prst="rect">
            <a:avLst/>
          </a:prstGeom>
          <a:effectLst>
            <a:softEdge rad="127000"/>
          </a:effectLst>
        </p:spPr>
      </p:pic>
      <p:sp>
        <p:nvSpPr>
          <p:cNvPr id="11" name="TextBox 10"/>
          <p:cNvSpPr txBox="1"/>
          <p:nvPr/>
        </p:nvSpPr>
        <p:spPr>
          <a:xfrm>
            <a:off x="631859" y="5096657"/>
            <a:ext cx="3815957" cy="1077218"/>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25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(1993) распоряжением Совета Министров РФ № 2285-р создан Государственный природный заказник федерального значения "</a:t>
            </a:r>
            <a:r>
              <a:rPr lang="ru-RU" sz="1600" dirty="0" err="1">
                <a:solidFill>
                  <a:schemeClr val="tx1">
                    <a:lumMod val="75000"/>
                    <a:lumOff val="25000"/>
                  </a:schemeClr>
                </a:solidFill>
                <a:latin typeface="Gabriola" panose="04040605051002020D02" pitchFamily="82" charset="0"/>
              </a:rPr>
              <a:t>Васпухольский</a:t>
            </a:r>
            <a:r>
              <a:rPr lang="ru-RU" sz="1600" dirty="0" smtClean="0">
                <a:solidFill>
                  <a:schemeClr val="tx1">
                    <a:lumMod val="75000"/>
                    <a:lumOff val="25000"/>
                  </a:schemeClr>
                </a:solidFill>
                <a:latin typeface="Gabriola" panose="04040605051002020D02" pitchFamily="82" charset="0"/>
              </a:rPr>
              <a:t>."</a:t>
            </a:r>
            <a:endParaRPr lang="ru-RU" sz="16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3119387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31</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586965" y="1175925"/>
            <a:ext cx="8018680"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29 декабря</a:t>
            </a:r>
            <a:endParaRPr lang="ru-RU" sz="4400" b="1" i="1"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30</a:t>
            </a:r>
            <a:endParaRPr lang="ru-RU" sz="1600" dirty="0"/>
          </a:p>
        </p:txBody>
      </p:sp>
      <p:sp>
        <p:nvSpPr>
          <p:cNvPr id="11" name="TextBox 10"/>
          <p:cNvSpPr txBox="1"/>
          <p:nvPr/>
        </p:nvSpPr>
        <p:spPr>
          <a:xfrm>
            <a:off x="644711" y="1229642"/>
            <a:ext cx="3815957" cy="5262979"/>
          </a:xfrm>
          <a:prstGeom prst="rect">
            <a:avLst/>
          </a:prstGeom>
          <a:noFill/>
        </p:spPr>
        <p:txBody>
          <a:bodyPr wrap="square" rtlCol="0">
            <a:spAutoFit/>
          </a:bodyPr>
          <a:lstStyle/>
          <a:p>
            <a:pPr algn="just"/>
            <a:r>
              <a:rPr lang="ru-RU" sz="1600" b="1" dirty="0" smtClean="0">
                <a:solidFill>
                  <a:schemeClr val="tx1">
                    <a:lumMod val="75000"/>
                    <a:lumOff val="25000"/>
                  </a:schemeClr>
                </a:solidFill>
                <a:latin typeface="Gabriola" panose="04040605051002020D02" pitchFamily="82" charset="0"/>
              </a:rPr>
              <a:t>60 </a:t>
            </a:r>
            <a:r>
              <a:rPr lang="ru-RU" sz="1600" b="1" dirty="0">
                <a:solidFill>
                  <a:schemeClr val="tx1">
                    <a:lumMod val="75000"/>
                    <a:lumOff val="25000"/>
                  </a:schemeClr>
                </a:solidFill>
                <a:latin typeface="Gabriola" panose="04040605051002020D02" pitchFamily="82" charset="0"/>
              </a:rPr>
              <a:t>лет </a:t>
            </a:r>
            <a:r>
              <a:rPr lang="ru-RU" sz="1600" dirty="0">
                <a:solidFill>
                  <a:schemeClr val="tx1">
                    <a:lumMod val="75000"/>
                    <a:lumOff val="25000"/>
                  </a:schemeClr>
                </a:solidFill>
                <a:latin typeface="Gabriola" panose="04040605051002020D02" pitchFamily="82" charset="0"/>
              </a:rPr>
              <a:t>назад (1958) на заседании исполнительного комитета окружного Совета депутатов трудящихся принято решение об изменении административно-территориального деления в округе.</a:t>
            </a:r>
          </a:p>
          <a:p>
            <a:pPr algn="just"/>
            <a:r>
              <a:rPr lang="ru-RU" sz="1600" dirty="0" smtClean="0">
                <a:solidFill>
                  <a:schemeClr val="tx1">
                    <a:lumMod val="75000"/>
                    <a:lumOff val="25000"/>
                  </a:schemeClr>
                </a:solidFill>
                <a:latin typeface="Gabriola" panose="04040605051002020D02" pitchFamily="82" charset="0"/>
              </a:rPr>
              <a:t>      Согласиться </a:t>
            </a:r>
            <a:r>
              <a:rPr lang="ru-RU" sz="1600" dirty="0">
                <a:solidFill>
                  <a:schemeClr val="tx1">
                    <a:lumMod val="75000"/>
                    <a:lumOff val="25000"/>
                  </a:schemeClr>
                </a:solidFill>
                <a:latin typeface="Gabriola" panose="04040605051002020D02" pitchFamily="82" charset="0"/>
              </a:rPr>
              <a:t>с предложениями исполкома </a:t>
            </a:r>
            <a:r>
              <a:rPr lang="ru-RU" sz="1600" dirty="0" err="1">
                <a:solidFill>
                  <a:schemeClr val="tx1">
                    <a:lumMod val="75000"/>
                    <a:lumOff val="25000"/>
                  </a:schemeClr>
                </a:solidFill>
                <a:latin typeface="Gabriola" panose="04040605051002020D02" pitchFamily="82" charset="0"/>
              </a:rPr>
              <a:t>Самаровского</a:t>
            </a:r>
            <a:r>
              <a:rPr lang="ru-RU" sz="1600" dirty="0">
                <a:solidFill>
                  <a:schemeClr val="tx1">
                    <a:lumMod val="75000"/>
                    <a:lumOff val="25000"/>
                  </a:schemeClr>
                </a:solidFill>
                <a:latin typeface="Gabriola" panose="04040605051002020D02" pitchFamily="82" charset="0"/>
              </a:rPr>
              <a:t> райсовета об объединении следующих сельских Советов:</a:t>
            </a:r>
          </a:p>
          <a:p>
            <a:pPr algn="just"/>
            <a:r>
              <a:rPr lang="ru-RU" sz="1600" dirty="0">
                <a:solidFill>
                  <a:schemeClr val="tx1">
                    <a:lumMod val="75000"/>
                    <a:lumOff val="25000"/>
                  </a:schemeClr>
                </a:solidFill>
                <a:latin typeface="Gabriola" panose="04040605051002020D02" pitchFamily="82" charset="0"/>
              </a:rPr>
              <a:t>1. </a:t>
            </a:r>
            <a:r>
              <a:rPr lang="ru-RU" sz="1600" dirty="0" err="1">
                <a:solidFill>
                  <a:schemeClr val="tx1">
                    <a:lumMod val="75000"/>
                    <a:lumOff val="25000"/>
                  </a:schemeClr>
                </a:solidFill>
                <a:latin typeface="Gabriola" panose="04040605051002020D02" pitchFamily="82" charset="0"/>
              </a:rPr>
              <a:t>Реполовского</a:t>
            </a:r>
            <a:r>
              <a:rPr lang="ru-RU" sz="1600" dirty="0">
                <a:solidFill>
                  <a:schemeClr val="tx1">
                    <a:lumMod val="75000"/>
                    <a:lumOff val="25000"/>
                  </a:schemeClr>
                </a:solidFill>
                <a:latin typeface="Gabriola" panose="04040605051002020D02" pitchFamily="82" charset="0"/>
              </a:rPr>
              <a:t> сельского Совета с </a:t>
            </a:r>
            <a:r>
              <a:rPr lang="ru-RU" sz="1600" dirty="0" err="1">
                <a:solidFill>
                  <a:schemeClr val="tx1">
                    <a:lumMod val="75000"/>
                    <a:lumOff val="25000"/>
                  </a:schemeClr>
                </a:solidFill>
                <a:latin typeface="Gabriola" panose="04040605051002020D02" pitchFamily="82" charset="0"/>
              </a:rPr>
              <a:t>Тюлинским</a:t>
            </a:r>
            <a:r>
              <a:rPr lang="ru-RU" sz="1600" dirty="0">
                <a:solidFill>
                  <a:schemeClr val="tx1">
                    <a:lumMod val="75000"/>
                    <a:lumOff val="25000"/>
                  </a:schemeClr>
                </a:solidFill>
                <a:latin typeface="Gabriola" panose="04040605051002020D02" pitchFamily="82" charset="0"/>
              </a:rPr>
              <a:t> сельским Советом и впредь именовать его </a:t>
            </a:r>
            <a:r>
              <a:rPr lang="ru-RU" sz="1600" dirty="0" err="1">
                <a:solidFill>
                  <a:schemeClr val="tx1">
                    <a:lumMod val="75000"/>
                    <a:lumOff val="25000"/>
                  </a:schemeClr>
                </a:solidFill>
                <a:latin typeface="Gabriola" panose="04040605051002020D02" pitchFamily="82" charset="0"/>
              </a:rPr>
              <a:t>Тюлинским</a:t>
            </a:r>
            <a:r>
              <a:rPr lang="ru-RU" sz="1600" dirty="0">
                <a:solidFill>
                  <a:schemeClr val="tx1">
                    <a:lumMod val="75000"/>
                    <a:lumOff val="25000"/>
                  </a:schemeClr>
                </a:solidFill>
                <a:latin typeface="Gabriola" panose="04040605051002020D02" pitchFamily="82" charset="0"/>
              </a:rPr>
              <a:t> с центром в с. Тюли. Населенные пункты </a:t>
            </a:r>
            <a:r>
              <a:rPr lang="ru-RU" sz="1600" dirty="0" err="1">
                <a:solidFill>
                  <a:schemeClr val="tx1">
                    <a:lumMod val="75000"/>
                    <a:lumOff val="25000"/>
                  </a:schemeClr>
                </a:solidFill>
                <a:latin typeface="Gabriola" panose="04040605051002020D02" pitchFamily="82" charset="0"/>
              </a:rPr>
              <a:t>Реполовского</a:t>
            </a:r>
            <a:r>
              <a:rPr lang="ru-RU" sz="1600" dirty="0">
                <a:solidFill>
                  <a:schemeClr val="tx1">
                    <a:lumMod val="75000"/>
                    <a:lumOff val="25000"/>
                  </a:schemeClr>
                </a:solidFill>
                <a:latin typeface="Gabriola" panose="04040605051002020D02" pitchFamily="82" charset="0"/>
              </a:rPr>
              <a:t> сельского Совета: с. </a:t>
            </a:r>
            <a:r>
              <a:rPr lang="ru-RU" sz="1600" dirty="0" err="1">
                <a:solidFill>
                  <a:schemeClr val="tx1">
                    <a:lumMod val="75000"/>
                    <a:lumOff val="25000"/>
                  </a:schemeClr>
                </a:solidFill>
                <a:latin typeface="Gabriola" panose="04040605051002020D02" pitchFamily="82" charset="0"/>
              </a:rPr>
              <a:t>Реполово</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Реполовские</a:t>
            </a:r>
            <a:r>
              <a:rPr lang="ru-RU" sz="1600" dirty="0">
                <a:solidFill>
                  <a:schemeClr val="tx1">
                    <a:lumMod val="75000"/>
                    <a:lumOff val="25000"/>
                  </a:schemeClr>
                </a:solidFill>
                <a:latin typeface="Gabriola" panose="04040605051002020D02" pitchFamily="82" charset="0"/>
              </a:rPr>
              <a:t> Юрты и п. Кировск перечислить в административное подчинение </a:t>
            </a:r>
            <a:r>
              <a:rPr lang="ru-RU" sz="1600" dirty="0" err="1">
                <a:solidFill>
                  <a:schemeClr val="tx1">
                    <a:lumMod val="75000"/>
                    <a:lumOff val="25000"/>
                  </a:schemeClr>
                </a:solidFill>
                <a:latin typeface="Gabriola" panose="04040605051002020D02" pitchFamily="82" charset="0"/>
              </a:rPr>
              <a:t>Тюлинского</a:t>
            </a:r>
            <a:r>
              <a:rPr lang="ru-RU" sz="1600" dirty="0">
                <a:solidFill>
                  <a:schemeClr val="tx1">
                    <a:lumMod val="75000"/>
                    <a:lumOff val="25000"/>
                  </a:schemeClr>
                </a:solidFill>
                <a:latin typeface="Gabriola" panose="04040605051002020D02" pitchFamily="82" charset="0"/>
              </a:rPr>
              <a:t> сельсовета. А населенный пункт </a:t>
            </a:r>
            <a:r>
              <a:rPr lang="ru-RU" sz="1600" dirty="0" err="1">
                <a:solidFill>
                  <a:schemeClr val="tx1">
                    <a:lumMod val="75000"/>
                    <a:lumOff val="25000"/>
                  </a:schemeClr>
                </a:solidFill>
                <a:latin typeface="Gabriola" panose="04040605051002020D02" pitchFamily="82" charset="0"/>
              </a:rPr>
              <a:t>Реполовский</a:t>
            </a:r>
            <a:r>
              <a:rPr lang="ru-RU" sz="1600" dirty="0">
                <a:solidFill>
                  <a:schemeClr val="tx1">
                    <a:lumMod val="75000"/>
                    <a:lumOff val="25000"/>
                  </a:schemeClr>
                </a:solidFill>
                <a:latin typeface="Gabriola" panose="04040605051002020D02" pitchFamily="82" charset="0"/>
              </a:rPr>
              <a:t> совхоз (территориально расположенный ближе к </a:t>
            </a:r>
            <a:r>
              <a:rPr lang="ru-RU" sz="1600" dirty="0" err="1">
                <a:solidFill>
                  <a:schemeClr val="tx1">
                    <a:lumMod val="75000"/>
                    <a:lumOff val="25000"/>
                  </a:schemeClr>
                </a:solidFill>
                <a:latin typeface="Gabriola" panose="04040605051002020D02" pitchFamily="82" charset="0"/>
              </a:rPr>
              <a:t>Батовскому</a:t>
            </a:r>
            <a:r>
              <a:rPr lang="ru-RU" sz="1600" dirty="0">
                <a:solidFill>
                  <a:schemeClr val="tx1">
                    <a:lumMod val="75000"/>
                    <a:lumOff val="25000"/>
                  </a:schemeClr>
                </a:solidFill>
                <a:latin typeface="Gabriola" panose="04040605051002020D02" pitchFamily="82" charset="0"/>
              </a:rPr>
              <a:t> сельскому Совету) перечислить в административное подчинение </a:t>
            </a:r>
            <a:r>
              <a:rPr lang="ru-RU" sz="1600" dirty="0" err="1">
                <a:solidFill>
                  <a:schemeClr val="tx1">
                    <a:lumMod val="75000"/>
                    <a:lumOff val="25000"/>
                  </a:schemeClr>
                </a:solidFill>
                <a:latin typeface="Gabriola" panose="04040605051002020D02" pitchFamily="82" charset="0"/>
              </a:rPr>
              <a:t>Батовского</a:t>
            </a:r>
            <a:r>
              <a:rPr lang="ru-RU" sz="1600" dirty="0">
                <a:solidFill>
                  <a:schemeClr val="tx1">
                    <a:lumMod val="75000"/>
                    <a:lumOff val="25000"/>
                  </a:schemeClr>
                </a:solidFill>
                <a:latin typeface="Gabriola" panose="04040605051002020D02" pitchFamily="82" charset="0"/>
              </a:rPr>
              <a:t> сельского Совета.</a:t>
            </a:r>
          </a:p>
          <a:p>
            <a:pPr algn="just"/>
            <a:r>
              <a:rPr lang="ru-RU" sz="1600" dirty="0">
                <a:solidFill>
                  <a:schemeClr val="tx1">
                    <a:lumMod val="75000"/>
                    <a:lumOff val="25000"/>
                  </a:schemeClr>
                </a:solidFill>
                <a:latin typeface="Gabriola" panose="04040605051002020D02" pitchFamily="82" charset="0"/>
              </a:rPr>
              <a:t>2. </a:t>
            </a:r>
            <a:r>
              <a:rPr lang="ru-RU" sz="1600" dirty="0" err="1">
                <a:solidFill>
                  <a:schemeClr val="tx1">
                    <a:lumMod val="75000"/>
                    <a:lumOff val="25000"/>
                  </a:schemeClr>
                </a:solidFill>
                <a:latin typeface="Gabriola" panose="04040605051002020D02" pitchFamily="82" charset="0"/>
              </a:rPr>
              <a:t>Коневского</a:t>
            </a:r>
            <a:r>
              <a:rPr lang="ru-RU" sz="1600" dirty="0">
                <a:solidFill>
                  <a:schemeClr val="tx1">
                    <a:lumMod val="75000"/>
                    <a:lumOff val="25000"/>
                  </a:schemeClr>
                </a:solidFill>
                <a:latin typeface="Gabriola" panose="04040605051002020D02" pitchFamily="82" charset="0"/>
              </a:rPr>
              <a:t> сельского Совета - с </a:t>
            </a:r>
            <a:r>
              <a:rPr lang="ru-RU" sz="1600" dirty="0" err="1">
                <a:solidFill>
                  <a:schemeClr val="tx1">
                    <a:lumMod val="75000"/>
                    <a:lumOff val="25000"/>
                  </a:schemeClr>
                </a:solidFill>
                <a:latin typeface="Gabriola" panose="04040605051002020D02" pitchFamily="82" charset="0"/>
              </a:rPr>
              <a:t>Зенковским</a:t>
            </a:r>
            <a:r>
              <a:rPr lang="ru-RU" sz="1600" dirty="0">
                <a:solidFill>
                  <a:schemeClr val="tx1">
                    <a:lumMod val="75000"/>
                    <a:lumOff val="25000"/>
                  </a:schemeClr>
                </a:solidFill>
                <a:latin typeface="Gabriola" panose="04040605051002020D02" pitchFamily="82" charset="0"/>
              </a:rPr>
              <a:t> сельским Советом и впредь именовать </a:t>
            </a:r>
            <a:r>
              <a:rPr lang="ru-RU" sz="1600" dirty="0" err="1">
                <a:solidFill>
                  <a:schemeClr val="tx1">
                    <a:lumMod val="75000"/>
                    <a:lumOff val="25000"/>
                  </a:schemeClr>
                </a:solidFill>
                <a:latin typeface="Gabriola" panose="04040605051002020D02" pitchFamily="82" charset="0"/>
              </a:rPr>
              <a:t>Зенковским</a:t>
            </a:r>
            <a:r>
              <a:rPr lang="ru-RU" sz="1600" dirty="0">
                <a:solidFill>
                  <a:schemeClr val="tx1">
                    <a:lumMod val="75000"/>
                    <a:lumOff val="25000"/>
                  </a:schemeClr>
                </a:solidFill>
                <a:latin typeface="Gabriola" panose="04040605051002020D02" pitchFamily="82" charset="0"/>
              </a:rPr>
              <a:t> сельским Советом с центром в селе </a:t>
            </a:r>
            <a:r>
              <a:rPr lang="ru-RU" sz="1600" dirty="0" err="1">
                <a:solidFill>
                  <a:schemeClr val="tx1">
                    <a:lumMod val="75000"/>
                    <a:lumOff val="25000"/>
                  </a:schemeClr>
                </a:solidFill>
                <a:latin typeface="Gabriola" panose="04040605051002020D02" pitchFamily="82" charset="0"/>
              </a:rPr>
              <a:t>Зенково</a:t>
            </a:r>
            <a:r>
              <a:rPr lang="ru-RU" sz="1600" dirty="0">
                <a:solidFill>
                  <a:schemeClr val="tx1">
                    <a:lumMod val="75000"/>
                    <a:lumOff val="25000"/>
                  </a:schemeClr>
                </a:solidFill>
                <a:latin typeface="Gabriola" panose="04040605051002020D02" pitchFamily="82" charset="0"/>
              </a:rPr>
              <a:t>. Населенные пункты </a:t>
            </a:r>
            <a:r>
              <a:rPr lang="ru-RU" sz="1600" dirty="0" err="1">
                <a:solidFill>
                  <a:schemeClr val="tx1">
                    <a:lumMod val="75000"/>
                    <a:lumOff val="25000"/>
                  </a:schemeClr>
                </a:solidFill>
                <a:latin typeface="Gabriola" panose="04040605051002020D02" pitchFamily="82" charset="0"/>
              </a:rPr>
              <a:t>Коневского</a:t>
            </a:r>
            <a:r>
              <a:rPr lang="ru-RU" sz="1600" dirty="0">
                <a:solidFill>
                  <a:schemeClr val="tx1">
                    <a:lumMod val="75000"/>
                    <a:lumOff val="25000"/>
                  </a:schemeClr>
                </a:solidFill>
                <a:latin typeface="Gabriola" panose="04040605051002020D02" pitchFamily="82" charset="0"/>
              </a:rPr>
              <a:t> сельского Совета: </a:t>
            </a:r>
            <a:r>
              <a:rPr lang="ru-RU" sz="1600" dirty="0" err="1">
                <a:solidFill>
                  <a:schemeClr val="tx1">
                    <a:lumMod val="75000"/>
                    <a:lumOff val="25000"/>
                  </a:schemeClr>
                </a:solidFill>
                <a:latin typeface="Gabriola" panose="04040605051002020D02" pitchFamily="82" charset="0"/>
              </a:rPr>
              <a:t>дд</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Шапша</a:t>
            </a:r>
            <a:r>
              <a:rPr lang="ru-RU" sz="1600" dirty="0">
                <a:solidFill>
                  <a:schemeClr val="tx1">
                    <a:lumMod val="75000"/>
                    <a:lumOff val="25000"/>
                  </a:schemeClr>
                </a:solidFill>
                <a:latin typeface="Gabriola" panose="04040605051002020D02" pitchFamily="82" charset="0"/>
              </a:rPr>
              <a:t>, </a:t>
            </a:r>
            <a:r>
              <a:rPr lang="ru-RU" sz="1600" dirty="0" smtClean="0">
                <a:solidFill>
                  <a:schemeClr val="tx1">
                    <a:lumMod val="75000"/>
                    <a:lumOff val="25000"/>
                  </a:schemeClr>
                </a:solidFill>
                <a:latin typeface="Gabriola" panose="04040605051002020D02" pitchFamily="82" charset="0"/>
              </a:rPr>
              <a:t>      </a:t>
            </a:r>
            <a:endParaRPr lang="ru-RU" sz="1600" dirty="0">
              <a:solidFill>
                <a:schemeClr val="tx1">
                  <a:lumMod val="75000"/>
                  <a:lumOff val="25000"/>
                </a:schemeClr>
              </a:solidFill>
              <a:latin typeface="Gabriola" panose="04040605051002020D02" pitchFamily="82" charset="0"/>
            </a:endParaRPr>
          </a:p>
        </p:txBody>
      </p:sp>
      <p:sp>
        <p:nvSpPr>
          <p:cNvPr id="12" name="TextBox 11"/>
          <p:cNvSpPr txBox="1"/>
          <p:nvPr/>
        </p:nvSpPr>
        <p:spPr>
          <a:xfrm>
            <a:off x="4645221" y="1187527"/>
            <a:ext cx="3815957" cy="4939814"/>
          </a:xfrm>
          <a:prstGeom prst="rect">
            <a:avLst/>
          </a:prstGeom>
          <a:noFill/>
        </p:spPr>
        <p:txBody>
          <a:bodyPr wrap="square" rtlCol="0">
            <a:spAutoFit/>
          </a:bodyPr>
          <a:lstStyle/>
          <a:p>
            <a:pPr algn="just"/>
            <a:r>
              <a:rPr lang="ru-RU" sz="1600" dirty="0" err="1" smtClean="0">
                <a:solidFill>
                  <a:schemeClr val="tx1">
                    <a:lumMod val="75000"/>
                    <a:lumOff val="25000"/>
                  </a:schemeClr>
                </a:solidFill>
                <a:latin typeface="Gabriola" panose="04040605051002020D02" pitchFamily="82" charset="0"/>
              </a:rPr>
              <a:t>Сумкино</a:t>
            </a:r>
            <a:r>
              <a:rPr lang="ru-RU" sz="1600" dirty="0" smtClean="0">
                <a:solidFill>
                  <a:schemeClr val="tx1">
                    <a:lumMod val="75000"/>
                    <a:lumOff val="25000"/>
                  </a:schemeClr>
                </a:solidFill>
                <a:latin typeface="Gabriola" panose="04040605051002020D02" pitchFamily="82" charset="0"/>
              </a:rPr>
              <a:t>, Конево перечислить в административное подчинение </a:t>
            </a:r>
            <a:r>
              <a:rPr lang="ru-RU" sz="1600" dirty="0" err="1">
                <a:solidFill>
                  <a:schemeClr val="tx1">
                    <a:lumMod val="75000"/>
                    <a:lumOff val="25000"/>
                  </a:schemeClr>
                </a:solidFill>
                <a:latin typeface="Gabriola" panose="04040605051002020D02" pitchFamily="82" charset="0"/>
              </a:rPr>
              <a:t>Зенковского</a:t>
            </a:r>
            <a:r>
              <a:rPr lang="ru-RU" sz="1600" dirty="0">
                <a:solidFill>
                  <a:schemeClr val="tx1">
                    <a:lumMod val="75000"/>
                    <a:lumOff val="25000"/>
                  </a:schemeClr>
                </a:solidFill>
                <a:latin typeface="Gabriola" panose="04040605051002020D02" pitchFamily="82" charset="0"/>
              </a:rPr>
              <a:t> сельского Совета.</a:t>
            </a:r>
          </a:p>
          <a:p>
            <a:pPr algn="just"/>
            <a:r>
              <a:rPr lang="ru-RU" sz="1600" dirty="0" smtClean="0">
                <a:solidFill>
                  <a:schemeClr val="tx1">
                    <a:lumMod val="75000"/>
                    <a:lumOff val="25000"/>
                  </a:schemeClr>
                </a:solidFill>
                <a:latin typeface="Gabriola" panose="04040605051002020D02" pitchFamily="82" charset="0"/>
              </a:rPr>
              <a:t>         Поддержать </a:t>
            </a:r>
            <a:r>
              <a:rPr lang="ru-RU" sz="1600" dirty="0">
                <a:solidFill>
                  <a:schemeClr val="tx1">
                    <a:lumMod val="75000"/>
                    <a:lumOff val="25000"/>
                  </a:schemeClr>
                </a:solidFill>
                <a:latin typeface="Gabriola" panose="04040605051002020D02" pitchFamily="82" charset="0"/>
              </a:rPr>
              <a:t>ходатайство исполкома </a:t>
            </a:r>
            <a:r>
              <a:rPr lang="ru-RU" sz="1600" dirty="0" err="1">
                <a:solidFill>
                  <a:schemeClr val="tx1">
                    <a:lumMod val="75000"/>
                    <a:lumOff val="25000"/>
                  </a:schemeClr>
                </a:solidFill>
                <a:latin typeface="Gabriola" panose="04040605051002020D02" pitchFamily="82" charset="0"/>
              </a:rPr>
              <a:t>Самаровского</a:t>
            </a:r>
            <a:r>
              <a:rPr lang="ru-RU" sz="1600" dirty="0">
                <a:solidFill>
                  <a:schemeClr val="tx1">
                    <a:lumMod val="75000"/>
                    <a:lumOff val="25000"/>
                  </a:schemeClr>
                </a:solidFill>
                <a:latin typeface="Gabriola" panose="04040605051002020D02" pitchFamily="82" charset="0"/>
              </a:rPr>
              <a:t> районного Совета об образовании в районе следующих новых сельских Советов:</a:t>
            </a:r>
          </a:p>
          <a:p>
            <a:pPr algn="just"/>
            <a:r>
              <a:rPr lang="ru-RU" sz="1600" dirty="0">
                <a:solidFill>
                  <a:schemeClr val="tx1">
                    <a:lumMod val="75000"/>
                    <a:lumOff val="25000"/>
                  </a:schemeClr>
                </a:solidFill>
                <a:latin typeface="Gabriola" panose="04040605051002020D02" pitchFamily="82" charset="0"/>
              </a:rPr>
              <a:t>1. </a:t>
            </a:r>
            <a:r>
              <a:rPr lang="ru-RU" sz="1600" dirty="0" err="1">
                <a:solidFill>
                  <a:schemeClr val="tx1">
                    <a:lumMod val="75000"/>
                    <a:lumOff val="25000"/>
                  </a:schemeClr>
                </a:solidFill>
                <a:latin typeface="Gabriola" panose="04040605051002020D02" pitchFamily="82" charset="0"/>
              </a:rPr>
              <a:t>Нялинского</a:t>
            </a:r>
            <a:r>
              <a:rPr lang="ru-RU" sz="1600" dirty="0">
                <a:solidFill>
                  <a:schemeClr val="tx1">
                    <a:lumMod val="75000"/>
                    <a:lumOff val="25000"/>
                  </a:schemeClr>
                </a:solidFill>
                <a:latin typeface="Gabriola" panose="04040605051002020D02" pitchFamily="82" charset="0"/>
              </a:rPr>
              <a:t> сельского Совета с населенными пунктами: п. </a:t>
            </a:r>
            <a:r>
              <a:rPr lang="ru-RU" sz="1600" dirty="0" err="1">
                <a:solidFill>
                  <a:schemeClr val="tx1">
                    <a:lumMod val="75000"/>
                    <a:lumOff val="25000"/>
                  </a:schemeClr>
                </a:solidFill>
                <a:latin typeface="Gabriola" panose="04040605051002020D02" pitchFamily="82" charset="0"/>
              </a:rPr>
              <a:t>Нялино</a:t>
            </a:r>
            <a:r>
              <a:rPr lang="ru-RU" sz="1600" dirty="0">
                <a:solidFill>
                  <a:schemeClr val="tx1">
                    <a:lumMod val="75000"/>
                    <a:lumOff val="25000"/>
                  </a:schemeClr>
                </a:solidFill>
                <a:latin typeface="Gabriola" panose="04040605051002020D02" pitchFamily="82" charset="0"/>
              </a:rPr>
              <a:t> (центр сельского Совета), ю. </a:t>
            </a:r>
            <a:r>
              <a:rPr lang="ru-RU" sz="1600" dirty="0" err="1">
                <a:solidFill>
                  <a:schemeClr val="tx1">
                    <a:lumMod val="75000"/>
                    <a:lumOff val="25000"/>
                  </a:schemeClr>
                </a:solidFill>
                <a:latin typeface="Gabriola" panose="04040605051002020D02" pitchFamily="82" charset="0"/>
              </a:rPr>
              <a:t>Нялино</a:t>
            </a:r>
            <a:r>
              <a:rPr lang="ru-RU" sz="1600" dirty="0">
                <a:solidFill>
                  <a:schemeClr val="tx1">
                    <a:lumMod val="75000"/>
                    <a:lumOff val="25000"/>
                  </a:schemeClr>
                </a:solidFill>
                <a:latin typeface="Gabriola" panose="04040605051002020D02" pitchFamily="82" charset="0"/>
              </a:rPr>
              <a:t>, д. </a:t>
            </a:r>
            <a:r>
              <a:rPr lang="ru-RU" sz="1600" dirty="0" err="1">
                <a:solidFill>
                  <a:schemeClr val="tx1">
                    <a:lumMod val="75000"/>
                    <a:lumOff val="25000"/>
                  </a:schemeClr>
                </a:solidFill>
                <a:latin typeface="Gabriola" panose="04040605051002020D02" pitchFamily="82" charset="0"/>
              </a:rPr>
              <a:t>Скрипунова</a:t>
            </a:r>
            <a:r>
              <a:rPr lang="ru-RU" sz="1600" dirty="0">
                <a:solidFill>
                  <a:schemeClr val="tx1">
                    <a:lumMod val="75000"/>
                    <a:lumOff val="25000"/>
                  </a:schemeClr>
                </a:solidFill>
                <a:latin typeface="Gabriola" panose="04040605051002020D02" pitchFamily="82" charset="0"/>
              </a:rPr>
              <a:t>, д. </a:t>
            </a:r>
            <a:r>
              <a:rPr lang="ru-RU" sz="1600" dirty="0" err="1">
                <a:solidFill>
                  <a:schemeClr val="tx1">
                    <a:lumMod val="75000"/>
                    <a:lumOff val="25000"/>
                  </a:schemeClr>
                </a:solidFill>
                <a:latin typeface="Gabriola" panose="04040605051002020D02" pitchFamily="82" charset="0"/>
              </a:rPr>
              <a:t>Майкка</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Майковский</a:t>
            </a:r>
            <a:r>
              <a:rPr lang="ru-RU" sz="1600" dirty="0">
                <a:solidFill>
                  <a:schemeClr val="tx1">
                    <a:lumMod val="75000"/>
                    <a:lumOff val="25000"/>
                  </a:schemeClr>
                </a:solidFill>
                <a:latin typeface="Gabriola" panose="04040605051002020D02" pitchFamily="82" charset="0"/>
              </a:rPr>
              <a:t> ЛЗУ, пос. Шахтерский, выделив их из укрупненного </a:t>
            </a:r>
            <a:r>
              <a:rPr lang="ru-RU" sz="1600" dirty="0" err="1">
                <a:solidFill>
                  <a:schemeClr val="tx1">
                    <a:lumMod val="75000"/>
                    <a:lumOff val="25000"/>
                  </a:schemeClr>
                </a:solidFill>
                <a:latin typeface="Gabriola" panose="04040605051002020D02" pitchFamily="82" charset="0"/>
              </a:rPr>
              <a:t>Зенковского</a:t>
            </a:r>
            <a:r>
              <a:rPr lang="ru-RU" sz="1600" dirty="0">
                <a:solidFill>
                  <a:schemeClr val="tx1">
                    <a:lumMod val="75000"/>
                    <a:lumOff val="25000"/>
                  </a:schemeClr>
                </a:solidFill>
                <a:latin typeface="Gabriola" panose="04040605051002020D02" pitchFamily="82" charset="0"/>
              </a:rPr>
              <a:t> сельского Совета.</a:t>
            </a:r>
          </a:p>
          <a:p>
            <a:pPr algn="just"/>
            <a:r>
              <a:rPr lang="ru-RU" sz="1600" dirty="0">
                <a:solidFill>
                  <a:schemeClr val="tx1">
                    <a:lumMod val="75000"/>
                    <a:lumOff val="25000"/>
                  </a:schemeClr>
                </a:solidFill>
                <a:latin typeface="Gabriola" panose="04040605051002020D02" pitchFamily="82" charset="0"/>
              </a:rPr>
              <a:t>2. </a:t>
            </a:r>
            <a:r>
              <a:rPr lang="ru-RU" sz="1600" dirty="0" err="1">
                <a:solidFill>
                  <a:schemeClr val="tx1">
                    <a:lumMod val="75000"/>
                    <a:lumOff val="25000"/>
                  </a:schemeClr>
                </a:solidFill>
                <a:latin typeface="Gabriola" panose="04040605051002020D02" pitchFamily="82" charset="0"/>
              </a:rPr>
              <a:t>Урманного</a:t>
            </a:r>
            <a:r>
              <a:rPr lang="ru-RU" sz="1600" dirty="0">
                <a:solidFill>
                  <a:schemeClr val="tx1">
                    <a:lumMod val="75000"/>
                    <a:lumOff val="25000"/>
                  </a:schemeClr>
                </a:solidFill>
                <a:latin typeface="Gabriola" panose="04040605051002020D02" pitchFamily="82" charset="0"/>
              </a:rPr>
              <a:t> сельского Совета с населенными пунктами: п. </a:t>
            </a:r>
            <a:r>
              <a:rPr lang="ru-RU" sz="1600" dirty="0" err="1">
                <a:solidFill>
                  <a:schemeClr val="tx1">
                    <a:lumMod val="75000"/>
                    <a:lumOff val="25000"/>
                  </a:schemeClr>
                </a:solidFill>
                <a:latin typeface="Gabriola" panose="04040605051002020D02" pitchFamily="82" charset="0"/>
              </a:rPr>
              <a:t>Урманный</a:t>
            </a:r>
            <a:r>
              <a:rPr lang="ru-RU" sz="1600" dirty="0">
                <a:solidFill>
                  <a:schemeClr val="tx1">
                    <a:lumMod val="75000"/>
                    <a:lumOff val="25000"/>
                  </a:schemeClr>
                </a:solidFill>
                <a:latin typeface="Gabriola" panose="04040605051002020D02" pitchFamily="82" charset="0"/>
              </a:rPr>
              <a:t> (центр сельского Совета) п. </a:t>
            </a:r>
            <a:r>
              <a:rPr lang="ru-RU" sz="1600" dirty="0" err="1">
                <a:solidFill>
                  <a:schemeClr val="tx1">
                    <a:lumMod val="75000"/>
                    <a:lumOff val="25000"/>
                  </a:schemeClr>
                </a:solidFill>
                <a:latin typeface="Gabriola" panose="04040605051002020D02" pitchFamily="82" charset="0"/>
              </a:rPr>
              <a:t>Красноленинский</a:t>
            </a:r>
            <a:r>
              <a:rPr lang="ru-RU" sz="1600" dirty="0">
                <a:solidFill>
                  <a:schemeClr val="tx1">
                    <a:lumMod val="75000"/>
                    <a:lumOff val="25000"/>
                  </a:schemeClr>
                </a:solidFill>
                <a:latin typeface="Gabriola" panose="04040605051002020D02" pitchFamily="82" charset="0"/>
              </a:rPr>
              <a:t>, п. Двадцатый квартал, п. Двенадцатый квартал, п. Горный, </a:t>
            </a:r>
            <a:r>
              <a:rPr lang="ru-RU" sz="1600" dirty="0" err="1">
                <a:solidFill>
                  <a:schemeClr val="tx1">
                    <a:lumMod val="75000"/>
                    <a:lumOff val="25000"/>
                  </a:schemeClr>
                </a:solidFill>
                <a:latin typeface="Gabriola" panose="04040605051002020D02" pitchFamily="82" charset="0"/>
              </a:rPr>
              <a:t>Д.Сухорукова</a:t>
            </a:r>
            <a:r>
              <a:rPr lang="ru-RU" sz="1600" dirty="0">
                <a:solidFill>
                  <a:schemeClr val="tx1">
                    <a:lumMod val="75000"/>
                    <a:lumOff val="25000"/>
                  </a:schemeClr>
                </a:solidFill>
                <a:latin typeface="Gabriola" panose="04040605051002020D02" pitchFamily="82" charset="0"/>
              </a:rPr>
              <a:t>, выделив их из </a:t>
            </a:r>
            <a:r>
              <a:rPr lang="ru-RU" sz="1600" dirty="0" err="1">
                <a:solidFill>
                  <a:schemeClr val="tx1">
                    <a:lumMod val="75000"/>
                    <a:lumOff val="25000"/>
                  </a:schemeClr>
                </a:solidFill>
                <a:latin typeface="Gabriola" panose="04040605051002020D02" pitchFamily="82" charset="0"/>
              </a:rPr>
              <a:t>Елизаровского</a:t>
            </a:r>
            <a:r>
              <a:rPr lang="ru-RU" sz="1600" dirty="0">
                <a:solidFill>
                  <a:schemeClr val="tx1">
                    <a:lumMod val="75000"/>
                    <a:lumOff val="25000"/>
                  </a:schemeClr>
                </a:solidFill>
                <a:latin typeface="Gabriola" panose="04040605051002020D02" pitchFamily="82" charset="0"/>
              </a:rPr>
              <a:t> сельского Совета.» </a:t>
            </a: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endParaRPr lang="ru-RU" sz="1600" dirty="0" smtClean="0">
              <a:solidFill>
                <a:schemeClr val="tx1">
                  <a:lumMod val="75000"/>
                  <a:lumOff val="25000"/>
                </a:schemeClr>
              </a:solidFill>
              <a:latin typeface="Gabriola" panose="04040605051002020D02" pitchFamily="82" charset="0"/>
            </a:endParaRPr>
          </a:p>
          <a:p>
            <a:pPr algn="just"/>
            <a:endParaRPr lang="ru-RU" sz="1600" dirty="0">
              <a:solidFill>
                <a:schemeClr val="tx1">
                  <a:lumMod val="75000"/>
                  <a:lumOff val="25000"/>
                </a:schemeClr>
              </a:solidFill>
              <a:latin typeface="Gabriola" panose="04040605051002020D02" pitchFamily="82" charset="0"/>
            </a:endParaRPr>
          </a:p>
          <a:p>
            <a:pPr algn="just"/>
            <a:r>
              <a:rPr lang="ru-RU" sz="1100" dirty="0">
                <a:solidFill>
                  <a:schemeClr val="tx1">
                    <a:lumMod val="75000"/>
                    <a:lumOff val="25000"/>
                  </a:schemeClr>
                </a:solidFill>
                <a:latin typeface="Gabriola" panose="04040605051002020D02" pitchFamily="82" charset="0"/>
              </a:rPr>
              <a:t>КУ «Государственный архив Югры» Ф.1. Оп.1. Д.646ОЦ. Л.426-427</a:t>
            </a:r>
            <a:r>
              <a:rPr lang="ru-RU" sz="1100" dirty="0" smtClean="0">
                <a:solidFill>
                  <a:schemeClr val="tx1">
                    <a:lumMod val="75000"/>
                    <a:lumOff val="25000"/>
                  </a:schemeClr>
                </a:solidFill>
                <a:latin typeface="Gabriola" panose="04040605051002020D02" pitchFamily="82" charset="0"/>
              </a:rPr>
              <a:t>.</a:t>
            </a:r>
            <a:endParaRPr lang="ru-RU" sz="1100" dirty="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1678411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683568" y="1600200"/>
            <a:ext cx="7776864" cy="5012737"/>
          </a:xfrm>
        </p:spPr>
        <p:txBody>
          <a:bodyPr>
            <a:normAutofit fontScale="25000" lnSpcReduction="20000"/>
          </a:bodyPr>
          <a:lstStyle/>
          <a:p>
            <a:pPr marL="0" indent="0" algn="just">
              <a:buNone/>
            </a:pPr>
            <a:r>
              <a:rPr lang="ru-RU" sz="6400" b="1" dirty="0">
                <a:solidFill>
                  <a:schemeClr val="tx1">
                    <a:lumMod val="75000"/>
                    <a:lumOff val="25000"/>
                  </a:schemeClr>
                </a:solidFill>
                <a:latin typeface="Gabriola" panose="04040605051002020D02" pitchFamily="82" charset="0"/>
              </a:rPr>
              <a:t>*235 лет </a:t>
            </a:r>
            <a:r>
              <a:rPr lang="ru-RU" sz="6400" dirty="0">
                <a:solidFill>
                  <a:schemeClr val="tx1">
                    <a:lumMod val="75000"/>
                    <a:lumOff val="25000"/>
                  </a:schemeClr>
                </a:solidFill>
                <a:latin typeface="Gabriola" panose="04040605051002020D02" pitchFamily="82" charset="0"/>
              </a:rPr>
              <a:t>назад (1783) образована </a:t>
            </a:r>
            <a:r>
              <a:rPr lang="ru-RU" sz="6400" b="1" dirty="0">
                <a:solidFill>
                  <a:schemeClr val="tx1">
                    <a:lumMod val="75000"/>
                    <a:lumOff val="25000"/>
                  </a:schemeClr>
                </a:solidFill>
                <a:latin typeface="Gabriola" panose="04040605051002020D02" pitchFamily="82" charset="0"/>
              </a:rPr>
              <a:t>д. </a:t>
            </a:r>
            <a:r>
              <a:rPr lang="ru-RU" sz="6400" b="1" dirty="0" err="1">
                <a:solidFill>
                  <a:schemeClr val="tx1">
                    <a:lumMod val="75000"/>
                    <a:lumOff val="25000"/>
                  </a:schemeClr>
                </a:solidFill>
                <a:latin typeface="Gabriola" panose="04040605051002020D02" pitchFamily="82" charset="0"/>
              </a:rPr>
              <a:t>Чембакчина</a:t>
            </a:r>
            <a:r>
              <a:rPr lang="ru-RU" sz="6400" b="1" dirty="0">
                <a:solidFill>
                  <a:schemeClr val="tx1">
                    <a:lumMod val="75000"/>
                    <a:lumOff val="25000"/>
                  </a:schemeClr>
                </a:solidFill>
                <a:latin typeface="Gabriola" panose="04040605051002020D02" pitchFamily="82" charset="0"/>
              </a:rPr>
              <a:t> </a:t>
            </a:r>
            <a:r>
              <a:rPr lang="ru-RU" sz="6400" dirty="0">
                <a:solidFill>
                  <a:schemeClr val="tx1">
                    <a:lumMod val="75000"/>
                    <a:lumOff val="25000"/>
                  </a:schemeClr>
                </a:solidFill>
                <a:latin typeface="Gabriola" panose="04040605051002020D02" pitchFamily="82" charset="0"/>
              </a:rPr>
              <a:t>сельского поселения </a:t>
            </a:r>
            <a:r>
              <a:rPr lang="ru-RU" sz="6400" dirty="0" err="1">
                <a:solidFill>
                  <a:schemeClr val="tx1">
                    <a:lumMod val="75000"/>
                    <a:lumOff val="25000"/>
                  </a:schemeClr>
                </a:solidFill>
                <a:latin typeface="Gabriola" panose="04040605051002020D02" pitchFamily="82" charset="0"/>
              </a:rPr>
              <a:t>Цингалы</a:t>
            </a:r>
            <a:r>
              <a:rPr lang="ru-RU" sz="6400" dirty="0">
                <a:solidFill>
                  <a:schemeClr val="tx1">
                    <a:lumMod val="75000"/>
                    <a:lumOff val="25000"/>
                  </a:schemeClr>
                </a:solidFill>
                <a:latin typeface="Gabriola" panose="04040605051002020D02" pitchFamily="82" charset="0"/>
              </a:rPr>
              <a:t> Ханты-Мансийского района.</a:t>
            </a:r>
          </a:p>
          <a:p>
            <a:pPr marL="0" indent="0" algn="r">
              <a:buNone/>
            </a:pPr>
            <a:r>
              <a:rPr lang="ru-RU" sz="4800" dirty="0" smtClean="0">
                <a:solidFill>
                  <a:schemeClr val="tx1">
                    <a:lumMod val="75000"/>
                    <a:lumOff val="25000"/>
                  </a:schemeClr>
                </a:solidFill>
                <a:latin typeface="Gabriola" panose="04040605051002020D02" pitchFamily="82" charset="0"/>
              </a:rPr>
              <a:t>  Устав </a:t>
            </a:r>
            <a:r>
              <a:rPr lang="ru-RU" sz="4800" dirty="0">
                <a:solidFill>
                  <a:schemeClr val="tx1">
                    <a:lumMod val="75000"/>
                    <a:lumOff val="25000"/>
                  </a:schemeClr>
                </a:solidFill>
                <a:latin typeface="Gabriola" panose="04040605051002020D02" pitchFamily="82" charset="0"/>
              </a:rPr>
              <a:t>сельского поселения </a:t>
            </a:r>
            <a:r>
              <a:rPr lang="ru-RU" sz="4800" dirty="0" err="1">
                <a:solidFill>
                  <a:schemeClr val="tx1">
                    <a:lumMod val="75000"/>
                    <a:lumOff val="25000"/>
                  </a:schemeClr>
                </a:solidFill>
                <a:latin typeface="Gabriola" panose="04040605051002020D02" pitchFamily="82" charset="0"/>
              </a:rPr>
              <a:t>Цингалы</a:t>
            </a:r>
            <a:r>
              <a:rPr lang="ru-RU" sz="4800" dirty="0">
                <a:solidFill>
                  <a:schemeClr val="tx1">
                    <a:lumMod val="75000"/>
                    <a:lumOff val="25000"/>
                  </a:schemeClr>
                </a:solidFill>
                <a:latin typeface="Gabriola" panose="04040605051002020D02" pitchFamily="82" charset="0"/>
              </a:rPr>
              <a:t> (решение Совета депутатов сельского поселения </a:t>
            </a:r>
            <a:r>
              <a:rPr lang="ru-RU" sz="4800" dirty="0" err="1">
                <a:solidFill>
                  <a:schemeClr val="tx1">
                    <a:lumMod val="75000"/>
                    <a:lumOff val="25000"/>
                  </a:schemeClr>
                </a:solidFill>
                <a:latin typeface="Gabriola" panose="04040605051002020D02" pitchFamily="82" charset="0"/>
              </a:rPr>
              <a:t>Цингалы</a:t>
            </a:r>
            <a:r>
              <a:rPr lang="ru-RU" sz="4800" dirty="0">
                <a:solidFill>
                  <a:schemeClr val="tx1">
                    <a:lumMod val="75000"/>
                    <a:lumOff val="25000"/>
                  </a:schemeClr>
                </a:solidFill>
                <a:latin typeface="Gabriola" panose="04040605051002020D02" pitchFamily="82" charset="0"/>
              </a:rPr>
              <a:t> </a:t>
            </a:r>
            <a:endParaRPr lang="ru-RU" sz="4800" dirty="0" smtClean="0">
              <a:solidFill>
                <a:schemeClr val="tx1">
                  <a:lumMod val="75000"/>
                  <a:lumOff val="25000"/>
                </a:schemeClr>
              </a:solidFill>
              <a:latin typeface="Gabriola" panose="04040605051002020D02" pitchFamily="82" charset="0"/>
            </a:endParaRPr>
          </a:p>
          <a:p>
            <a:pPr marL="0" indent="0" algn="r">
              <a:buNone/>
            </a:pPr>
            <a:r>
              <a:rPr lang="ru-RU" sz="4800" dirty="0" smtClean="0">
                <a:solidFill>
                  <a:schemeClr val="tx1">
                    <a:lumMod val="75000"/>
                    <a:lumOff val="25000"/>
                  </a:schemeClr>
                </a:solidFill>
                <a:latin typeface="Gabriola" panose="04040605051002020D02" pitchFamily="82" charset="0"/>
              </a:rPr>
              <a:t>№</a:t>
            </a:r>
            <a:r>
              <a:rPr lang="ru-RU" sz="4800" dirty="0">
                <a:solidFill>
                  <a:schemeClr val="tx1">
                    <a:lumMod val="75000"/>
                    <a:lumOff val="25000"/>
                  </a:schemeClr>
                </a:solidFill>
                <a:latin typeface="Gabriola" panose="04040605051002020D02" pitchFamily="82" charset="0"/>
              </a:rPr>
              <a:t>25 от 17.05.2010 (с изменениями и дополнениями).</a:t>
            </a:r>
          </a:p>
          <a:p>
            <a:pPr marL="0" indent="0" algn="just">
              <a:buNone/>
            </a:pPr>
            <a:r>
              <a:rPr lang="ru-RU" sz="4800" dirty="0">
                <a:solidFill>
                  <a:schemeClr val="tx1">
                    <a:lumMod val="75000"/>
                    <a:lumOff val="25000"/>
                  </a:schemeClr>
                </a:solidFill>
                <a:latin typeface="Gabriola" panose="04040605051002020D02" pitchFamily="82" charset="0"/>
              </a:rPr>
              <a:t> </a:t>
            </a:r>
          </a:p>
          <a:p>
            <a:pPr marL="0" indent="0" algn="just">
              <a:buNone/>
            </a:pPr>
            <a:r>
              <a:rPr lang="ru-RU" sz="6400" b="1" dirty="0">
                <a:solidFill>
                  <a:schemeClr val="tx1">
                    <a:lumMod val="75000"/>
                    <a:lumOff val="25000"/>
                  </a:schemeClr>
                </a:solidFill>
                <a:latin typeface="Gabriola" panose="04040605051002020D02" pitchFamily="82" charset="0"/>
              </a:rPr>
              <a:t>*150 лет </a:t>
            </a:r>
            <a:r>
              <a:rPr lang="ru-RU" sz="6400" dirty="0">
                <a:solidFill>
                  <a:schemeClr val="tx1">
                    <a:lumMod val="75000"/>
                    <a:lumOff val="25000"/>
                  </a:schemeClr>
                </a:solidFill>
                <a:latin typeface="Gabriola" panose="04040605051002020D02" pitchFamily="82" charset="0"/>
              </a:rPr>
              <a:t>назад (1868) образовано</a:t>
            </a:r>
            <a:r>
              <a:rPr lang="ru-RU" sz="6400" b="1" dirty="0">
                <a:solidFill>
                  <a:schemeClr val="tx1">
                    <a:lumMod val="75000"/>
                    <a:lumOff val="25000"/>
                  </a:schemeClr>
                </a:solidFill>
                <a:latin typeface="Gabriola" panose="04040605051002020D02" pitchFamily="82" charset="0"/>
              </a:rPr>
              <a:t> село Троица </a:t>
            </a:r>
            <a:r>
              <a:rPr lang="ru-RU" sz="6400" dirty="0">
                <a:solidFill>
                  <a:schemeClr val="tx1">
                    <a:lumMod val="75000"/>
                    <a:lumOff val="25000"/>
                  </a:schemeClr>
                </a:solidFill>
                <a:latin typeface="Gabriola" panose="04040605051002020D02" pitchFamily="82" charset="0"/>
              </a:rPr>
              <a:t>(ныне Ханты-Мансийского района), открыта церковно-приходская школа (ныне Муниципальное казенное общеобразовательное учреждение Ханты-Мансийского района «Средняя общеобразовательная школа имени В.Г. </a:t>
            </a:r>
            <a:r>
              <a:rPr lang="ru-RU" sz="6400" dirty="0" err="1">
                <a:solidFill>
                  <a:schemeClr val="tx1">
                    <a:lumMod val="75000"/>
                    <a:lumOff val="25000"/>
                  </a:schemeClr>
                </a:solidFill>
                <a:latin typeface="Gabriola" panose="04040605051002020D02" pitchFamily="82" charset="0"/>
              </a:rPr>
              <a:t>Подпругина</a:t>
            </a:r>
            <a:r>
              <a:rPr lang="ru-RU" sz="6400" dirty="0">
                <a:solidFill>
                  <a:schemeClr val="tx1">
                    <a:lumMod val="75000"/>
                    <a:lumOff val="25000"/>
                  </a:schemeClr>
                </a:solidFill>
                <a:latin typeface="Gabriola" panose="04040605051002020D02" pitchFamily="82" charset="0"/>
              </a:rPr>
              <a:t> с. Троица»).</a:t>
            </a:r>
          </a:p>
          <a:p>
            <a:pPr marL="0" indent="0" algn="r">
              <a:buNone/>
            </a:pPr>
            <a:r>
              <a:rPr lang="ru-RU" sz="4800" dirty="0">
                <a:solidFill>
                  <a:schemeClr val="tx1">
                    <a:lumMod val="75000"/>
                    <a:lumOff val="25000"/>
                  </a:schemeClr>
                </a:solidFill>
                <a:latin typeface="Gabriola" panose="04040605051002020D02" pitchFamily="82" charset="0"/>
              </a:rPr>
              <a:t>Устав сельского поселения </a:t>
            </a:r>
            <a:r>
              <a:rPr lang="ru-RU" sz="4800" dirty="0" err="1">
                <a:solidFill>
                  <a:schemeClr val="tx1">
                    <a:lumMod val="75000"/>
                    <a:lumOff val="25000"/>
                  </a:schemeClr>
                </a:solidFill>
                <a:latin typeface="Gabriola" panose="04040605051002020D02" pitchFamily="82" charset="0"/>
              </a:rPr>
              <a:t>Луговской</a:t>
            </a:r>
            <a:r>
              <a:rPr lang="ru-RU" sz="4800" dirty="0">
                <a:solidFill>
                  <a:schemeClr val="tx1">
                    <a:lumMod val="75000"/>
                    <a:lumOff val="25000"/>
                  </a:schemeClr>
                </a:solidFill>
                <a:latin typeface="Gabriola" panose="04040605051002020D02" pitchFamily="82" charset="0"/>
              </a:rPr>
              <a:t> (решение Совета депутатов сельского поселения </a:t>
            </a:r>
            <a:r>
              <a:rPr lang="ru-RU" sz="4800" dirty="0" err="1">
                <a:solidFill>
                  <a:schemeClr val="tx1">
                    <a:lumMod val="75000"/>
                    <a:lumOff val="25000"/>
                  </a:schemeClr>
                </a:solidFill>
                <a:latin typeface="Gabriola" panose="04040605051002020D02" pitchFamily="82" charset="0"/>
              </a:rPr>
              <a:t>Луговской</a:t>
            </a:r>
            <a:r>
              <a:rPr lang="ru-RU" sz="4800" dirty="0">
                <a:solidFill>
                  <a:schemeClr val="tx1">
                    <a:lumMod val="75000"/>
                    <a:lumOff val="25000"/>
                  </a:schemeClr>
                </a:solidFill>
                <a:latin typeface="Gabriola" panose="04040605051002020D02" pitchFamily="82" charset="0"/>
              </a:rPr>
              <a:t> </a:t>
            </a:r>
            <a:endParaRPr lang="ru-RU" sz="4800" dirty="0" smtClean="0">
              <a:solidFill>
                <a:schemeClr val="tx1">
                  <a:lumMod val="75000"/>
                  <a:lumOff val="25000"/>
                </a:schemeClr>
              </a:solidFill>
              <a:latin typeface="Gabriola" panose="04040605051002020D02" pitchFamily="82" charset="0"/>
            </a:endParaRPr>
          </a:p>
          <a:p>
            <a:pPr marL="0" indent="0" algn="r">
              <a:buNone/>
            </a:pPr>
            <a:r>
              <a:rPr lang="ru-RU" sz="4800" dirty="0" smtClean="0">
                <a:solidFill>
                  <a:schemeClr val="tx1">
                    <a:lumMod val="75000"/>
                    <a:lumOff val="25000"/>
                  </a:schemeClr>
                </a:solidFill>
                <a:latin typeface="Gabriola" panose="04040605051002020D02" pitchFamily="82" charset="0"/>
              </a:rPr>
              <a:t>№</a:t>
            </a:r>
            <a:r>
              <a:rPr lang="ru-RU" sz="4800" dirty="0">
                <a:solidFill>
                  <a:schemeClr val="tx1">
                    <a:lumMod val="75000"/>
                    <a:lumOff val="25000"/>
                  </a:schemeClr>
                </a:solidFill>
                <a:latin typeface="Gabriola" panose="04040605051002020D02" pitchFamily="82" charset="0"/>
              </a:rPr>
              <a:t>54 от 13.04.2009 (с изменениями и дополнениями).</a:t>
            </a:r>
          </a:p>
          <a:p>
            <a:pPr marL="0" indent="0" algn="r">
              <a:buNone/>
            </a:pPr>
            <a:r>
              <a:rPr lang="ru-RU" sz="4800" dirty="0">
                <a:solidFill>
                  <a:schemeClr val="tx1">
                    <a:lumMod val="75000"/>
                    <a:lumOff val="25000"/>
                  </a:schemeClr>
                </a:solidFill>
                <a:latin typeface="Gabriola" panose="04040605051002020D02" pitchFamily="82" charset="0"/>
              </a:rPr>
              <a:t>Сапунова И.И. Год от года расти нашей молодости// Наш район. – 2013. – 28 март.</a:t>
            </a:r>
          </a:p>
          <a:p>
            <a:pPr marL="0" indent="0" algn="r">
              <a:buNone/>
            </a:pPr>
            <a:r>
              <a:rPr lang="ru-RU" sz="4800" dirty="0">
                <a:solidFill>
                  <a:schemeClr val="tx1">
                    <a:lumMod val="75000"/>
                    <a:lumOff val="25000"/>
                  </a:schemeClr>
                </a:solidFill>
                <a:latin typeface="Gabriola" panose="04040605051002020D02" pitchFamily="82" charset="0"/>
              </a:rPr>
              <a:t>Сапунова И.И. Большая маленькая школа// Наш район. – 2013.- 18 апреля.</a:t>
            </a:r>
          </a:p>
          <a:p>
            <a:pPr marL="0" indent="0" algn="just">
              <a:buNone/>
            </a:pPr>
            <a:r>
              <a:rPr lang="ru-RU" sz="6400" dirty="0">
                <a:solidFill>
                  <a:schemeClr val="tx1">
                    <a:lumMod val="75000"/>
                    <a:lumOff val="25000"/>
                  </a:schemeClr>
                </a:solidFill>
                <a:latin typeface="Gabriola" panose="04040605051002020D02" pitchFamily="82" charset="0"/>
              </a:rPr>
              <a:t> </a:t>
            </a:r>
            <a:endParaRPr lang="ru-RU" sz="6400" dirty="0" smtClean="0">
              <a:solidFill>
                <a:schemeClr val="tx1">
                  <a:lumMod val="75000"/>
                  <a:lumOff val="25000"/>
                </a:schemeClr>
              </a:solidFill>
              <a:latin typeface="Gabriola" panose="04040605051002020D02" pitchFamily="82" charset="0"/>
            </a:endParaRPr>
          </a:p>
          <a:p>
            <a:pPr marL="0" indent="0" algn="just">
              <a:buNone/>
            </a:pPr>
            <a:r>
              <a:rPr lang="ru-RU" sz="6400" b="1" dirty="0" smtClean="0">
                <a:solidFill>
                  <a:schemeClr val="tx1">
                    <a:lumMod val="75000"/>
                    <a:lumOff val="25000"/>
                  </a:schemeClr>
                </a:solidFill>
                <a:latin typeface="Gabriola" panose="04040605051002020D02" pitchFamily="82" charset="0"/>
              </a:rPr>
              <a:t>*</a:t>
            </a:r>
            <a:r>
              <a:rPr lang="ru-RU" sz="6400" b="1" dirty="0">
                <a:solidFill>
                  <a:schemeClr val="tx1">
                    <a:lumMod val="75000"/>
                    <a:lumOff val="25000"/>
                  </a:schemeClr>
                </a:solidFill>
                <a:latin typeface="Gabriola" panose="04040605051002020D02" pitchFamily="82" charset="0"/>
              </a:rPr>
              <a:t>145 лет </a:t>
            </a:r>
            <a:r>
              <a:rPr lang="ru-RU" sz="6400" dirty="0">
                <a:solidFill>
                  <a:schemeClr val="tx1">
                    <a:lumMod val="75000"/>
                    <a:lumOff val="25000"/>
                  </a:schemeClr>
                </a:solidFill>
                <a:latin typeface="Gabriola" panose="04040605051002020D02" pitchFamily="82" charset="0"/>
              </a:rPr>
              <a:t>назад (1873) образовано</a:t>
            </a:r>
            <a:r>
              <a:rPr lang="ru-RU" sz="6400" b="1" dirty="0">
                <a:solidFill>
                  <a:schemeClr val="tx1">
                    <a:lumMod val="75000"/>
                    <a:lumOff val="25000"/>
                  </a:schemeClr>
                </a:solidFill>
                <a:latin typeface="Gabriola" panose="04040605051002020D02" pitchFamily="82" charset="0"/>
              </a:rPr>
              <a:t> село </a:t>
            </a:r>
            <a:r>
              <a:rPr lang="ru-RU" sz="6400" b="1" dirty="0" err="1">
                <a:solidFill>
                  <a:schemeClr val="tx1">
                    <a:lumMod val="75000"/>
                    <a:lumOff val="25000"/>
                  </a:schemeClr>
                </a:solidFill>
                <a:latin typeface="Gabriola" panose="04040605051002020D02" pitchFamily="82" charset="0"/>
              </a:rPr>
              <a:t>Селиярово</a:t>
            </a:r>
            <a:r>
              <a:rPr lang="ru-RU" sz="6400" b="1" dirty="0">
                <a:solidFill>
                  <a:schemeClr val="tx1">
                    <a:lumMod val="75000"/>
                    <a:lumOff val="25000"/>
                  </a:schemeClr>
                </a:solidFill>
                <a:latin typeface="Gabriola" panose="04040605051002020D02" pitchFamily="82" charset="0"/>
              </a:rPr>
              <a:t> </a:t>
            </a:r>
            <a:r>
              <a:rPr lang="ru-RU" sz="6400" dirty="0">
                <a:solidFill>
                  <a:schemeClr val="tx1">
                    <a:lumMod val="75000"/>
                    <a:lumOff val="25000"/>
                  </a:schemeClr>
                </a:solidFill>
                <a:latin typeface="Gabriola" panose="04040605051002020D02" pitchFamily="82" charset="0"/>
              </a:rPr>
              <a:t>(ныне Ханты-Мансийского района), в селе построена церковь Успенья Пресвятой Богородицы - объект культурного наследия регионального назначения.</a:t>
            </a:r>
          </a:p>
          <a:p>
            <a:pPr marL="0" indent="0" algn="r">
              <a:buNone/>
            </a:pPr>
            <a:r>
              <a:rPr lang="ru-RU" sz="4800" dirty="0">
                <a:solidFill>
                  <a:schemeClr val="tx1">
                    <a:lumMod val="75000"/>
                    <a:lumOff val="25000"/>
                  </a:schemeClr>
                </a:solidFill>
                <a:latin typeface="Gabriola" panose="04040605051002020D02" pitchFamily="82" charset="0"/>
              </a:rPr>
              <a:t>Устав сельского поселения </a:t>
            </a:r>
            <a:r>
              <a:rPr lang="ru-RU" sz="4800" dirty="0" err="1">
                <a:solidFill>
                  <a:schemeClr val="tx1">
                    <a:lumMod val="75000"/>
                    <a:lumOff val="25000"/>
                  </a:schemeClr>
                </a:solidFill>
                <a:latin typeface="Gabriola" panose="04040605051002020D02" pitchFamily="82" charset="0"/>
              </a:rPr>
              <a:t>Селиярово</a:t>
            </a:r>
            <a:r>
              <a:rPr lang="ru-RU" sz="4800" dirty="0">
                <a:solidFill>
                  <a:schemeClr val="tx1">
                    <a:lumMod val="75000"/>
                    <a:lumOff val="25000"/>
                  </a:schemeClr>
                </a:solidFill>
                <a:latin typeface="Gabriola" panose="04040605051002020D02" pitchFamily="82" charset="0"/>
              </a:rPr>
              <a:t> (решение Совета депутатов сельского поселения  </a:t>
            </a:r>
            <a:endParaRPr lang="ru-RU" sz="4800" dirty="0" smtClean="0">
              <a:solidFill>
                <a:schemeClr val="tx1">
                  <a:lumMod val="75000"/>
                  <a:lumOff val="25000"/>
                </a:schemeClr>
              </a:solidFill>
              <a:latin typeface="Gabriola" panose="04040605051002020D02" pitchFamily="82" charset="0"/>
            </a:endParaRPr>
          </a:p>
          <a:p>
            <a:pPr marL="0" indent="0" algn="r">
              <a:buNone/>
            </a:pPr>
            <a:r>
              <a:rPr lang="ru-RU" sz="4800" dirty="0" err="1" smtClean="0">
                <a:solidFill>
                  <a:schemeClr val="tx1">
                    <a:lumMod val="75000"/>
                    <a:lumOff val="25000"/>
                  </a:schemeClr>
                </a:solidFill>
                <a:latin typeface="Gabriola" panose="04040605051002020D02" pitchFamily="82" charset="0"/>
              </a:rPr>
              <a:t>Селиярово</a:t>
            </a:r>
            <a:r>
              <a:rPr lang="ru-RU" sz="4800" dirty="0" smtClean="0">
                <a:solidFill>
                  <a:schemeClr val="tx1">
                    <a:lumMod val="75000"/>
                    <a:lumOff val="25000"/>
                  </a:schemeClr>
                </a:solidFill>
                <a:latin typeface="Gabriola" panose="04040605051002020D02" pitchFamily="82" charset="0"/>
              </a:rPr>
              <a:t> </a:t>
            </a:r>
            <a:r>
              <a:rPr lang="ru-RU" sz="4800" dirty="0">
                <a:solidFill>
                  <a:schemeClr val="tx1">
                    <a:lumMod val="75000"/>
                    <a:lumOff val="25000"/>
                  </a:schemeClr>
                </a:solidFill>
                <a:latin typeface="Gabriola" panose="04040605051002020D02" pitchFamily="82" charset="0"/>
              </a:rPr>
              <a:t>№72 от 18.06.2008 (с изменениями и дополнениями от 16.07.2013 решение № 241).</a:t>
            </a:r>
          </a:p>
          <a:p>
            <a:pPr marL="0" indent="0" algn="just">
              <a:buNone/>
            </a:pPr>
            <a:r>
              <a:rPr lang="ru-RU" sz="6400" dirty="0">
                <a:solidFill>
                  <a:schemeClr val="tx1">
                    <a:lumMod val="75000"/>
                    <a:lumOff val="25000"/>
                  </a:schemeClr>
                </a:solidFill>
                <a:latin typeface="Gabriola" panose="04040605051002020D02" pitchFamily="82" charset="0"/>
              </a:rPr>
              <a:t> </a:t>
            </a:r>
          </a:p>
          <a:p>
            <a:pPr marL="0" indent="0" algn="just">
              <a:buNone/>
            </a:pPr>
            <a:r>
              <a:rPr lang="ru-RU" sz="6400" b="1" dirty="0">
                <a:solidFill>
                  <a:schemeClr val="tx1">
                    <a:lumMod val="75000"/>
                    <a:lumOff val="25000"/>
                  </a:schemeClr>
                </a:solidFill>
                <a:latin typeface="Gabriola" panose="04040605051002020D02" pitchFamily="82" charset="0"/>
              </a:rPr>
              <a:t>*80 лет </a:t>
            </a:r>
            <a:r>
              <a:rPr lang="ru-RU" sz="6400" dirty="0">
                <a:solidFill>
                  <a:schemeClr val="tx1">
                    <a:lumMod val="75000"/>
                    <a:lumOff val="25000"/>
                  </a:schemeClr>
                </a:solidFill>
                <a:latin typeface="Gabriola" panose="04040605051002020D02" pitchFamily="82" charset="0"/>
              </a:rPr>
              <a:t>назад (1938) пущен в эксплуатацию </a:t>
            </a:r>
            <a:r>
              <a:rPr lang="ru-RU" sz="6400" b="1" dirty="0">
                <a:solidFill>
                  <a:schemeClr val="tx1">
                    <a:lumMod val="75000"/>
                    <a:lumOff val="25000"/>
                  </a:schemeClr>
                </a:solidFill>
                <a:latin typeface="Gabriola" panose="04040605051002020D02" pitchFamily="82" charset="0"/>
              </a:rPr>
              <a:t>Белогорский лесопильный завод </a:t>
            </a:r>
            <a:r>
              <a:rPr lang="ru-RU" sz="6400" dirty="0">
                <a:solidFill>
                  <a:schemeClr val="tx1">
                    <a:lumMod val="75000"/>
                    <a:lumOff val="25000"/>
                  </a:schemeClr>
                </a:solidFill>
                <a:latin typeface="Gabriola" panose="04040605051002020D02" pitchFamily="82" charset="0"/>
              </a:rPr>
              <a:t>в п. </a:t>
            </a:r>
            <a:r>
              <a:rPr lang="ru-RU" sz="6400" dirty="0" err="1">
                <a:solidFill>
                  <a:schemeClr val="tx1">
                    <a:lumMod val="75000"/>
                    <a:lumOff val="25000"/>
                  </a:schemeClr>
                </a:solidFill>
                <a:latin typeface="Gabriola" panose="04040605051002020D02" pitchFamily="82" charset="0"/>
              </a:rPr>
              <a:t>Луговской</a:t>
            </a:r>
            <a:r>
              <a:rPr lang="ru-RU" sz="6400" dirty="0">
                <a:solidFill>
                  <a:schemeClr val="tx1">
                    <a:lumMod val="75000"/>
                    <a:lumOff val="25000"/>
                  </a:schemeClr>
                </a:solidFill>
                <a:latin typeface="Gabriola" panose="04040605051002020D02" pitchFamily="82" charset="0"/>
              </a:rPr>
              <a:t> Ханты-Мансийского района - крупнейшее деревообрабатывающее предприятие округа. Лесоматериалы шли на строительство Северного морского пути. В годы войны продукция шла на нужды фронта. Здесь изготовлялись заготовки для ружейных прикладов. Вклад спецпереселенцев в общее дело Победы был оценен грамотой Государственного комитета обороны СССР.</a:t>
            </a:r>
          </a:p>
          <a:p>
            <a:pPr marL="0" indent="0" algn="r">
              <a:buNone/>
            </a:pPr>
            <a:r>
              <a:rPr lang="ru-RU" sz="4800" dirty="0">
                <a:solidFill>
                  <a:schemeClr val="tx1">
                    <a:lumMod val="75000"/>
                    <a:lumOff val="25000"/>
                  </a:schemeClr>
                </a:solidFill>
                <a:latin typeface="Gabriola" panose="04040605051002020D02" pitchFamily="82" charset="0"/>
              </a:rPr>
              <a:t>Борисов Н. // Ленинская правда.-1988.-6 февр.</a:t>
            </a:r>
          </a:p>
          <a:p>
            <a:pPr marL="0" indent="0" algn="r">
              <a:buNone/>
            </a:pPr>
            <a:r>
              <a:rPr lang="ru-RU" sz="4800" dirty="0">
                <a:solidFill>
                  <a:schemeClr val="tx1">
                    <a:lumMod val="75000"/>
                    <a:lumOff val="25000"/>
                  </a:schemeClr>
                </a:solidFill>
                <a:latin typeface="Gabriola" panose="04040605051002020D02" pitchFamily="82" charset="0"/>
              </a:rPr>
              <a:t>Новости Югры.-1995.- 9 сент.</a:t>
            </a:r>
          </a:p>
          <a:p>
            <a:pPr marL="0" indent="0" algn="just">
              <a:buNone/>
            </a:pPr>
            <a:r>
              <a:rPr lang="ru-RU" sz="6400" dirty="0">
                <a:solidFill>
                  <a:schemeClr val="tx1">
                    <a:lumMod val="75000"/>
                    <a:lumOff val="25000"/>
                  </a:schemeClr>
                </a:solidFill>
                <a:latin typeface="Gabriola" panose="04040605051002020D02" pitchFamily="82" charset="0"/>
              </a:rPr>
              <a:t> </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32</a:t>
            </a:fld>
            <a:endParaRPr lang="ru-RU" dirty="0"/>
          </a:p>
        </p:txBody>
      </p:sp>
      <p:sp>
        <p:nvSpPr>
          <p:cNvPr id="5" name="Заголовок 4"/>
          <p:cNvSpPr>
            <a:spLocks noGrp="1"/>
          </p:cNvSpPr>
          <p:nvPr>
            <p:ph type="title"/>
          </p:nvPr>
        </p:nvSpPr>
        <p:spPr>
          <a:xfrm>
            <a:off x="0" y="188640"/>
            <a:ext cx="9144000"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Общие </a:t>
            </a:r>
            <a:r>
              <a:rPr lang="ru-RU" b="1" i="1" dirty="0">
                <a:solidFill>
                  <a:schemeClr val="tx1">
                    <a:lumMod val="75000"/>
                    <a:lumOff val="25000"/>
                  </a:schemeClr>
                </a:solidFill>
                <a:latin typeface="Gabriola" panose="04040605051002020D02" pitchFamily="82" charset="0"/>
              </a:rPr>
              <a:t>сведения </a:t>
            </a:r>
          </a:p>
        </p:txBody>
      </p:sp>
      <p:sp>
        <p:nvSpPr>
          <p:cNvPr id="6" name="Блок-схема: ручной ввод 5"/>
          <p:cNvSpPr/>
          <p:nvPr/>
        </p:nvSpPr>
        <p:spPr>
          <a:xfrm>
            <a:off x="7884368" y="5892857"/>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31</a:t>
            </a:r>
            <a:endParaRPr lang="ru-RU" sz="1600" dirty="0"/>
          </a:p>
        </p:txBody>
      </p:sp>
    </p:spTree>
    <p:extLst>
      <p:ext uri="{BB962C8B-B14F-4D97-AF65-F5344CB8AC3E}">
        <p14:creationId xmlns:p14="http://schemas.microsoft.com/office/powerpoint/2010/main" val="193866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 двумя усеченными противолежащими углами 7"/>
          <p:cNvSpPr/>
          <p:nvPr/>
        </p:nvSpPr>
        <p:spPr>
          <a:xfrm>
            <a:off x="586965" y="1412776"/>
            <a:ext cx="7945475" cy="5226322"/>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3" name="Объект 2"/>
          <p:cNvSpPr>
            <a:spLocks noGrp="1"/>
          </p:cNvSpPr>
          <p:nvPr>
            <p:ph idx="1"/>
          </p:nvPr>
        </p:nvSpPr>
        <p:spPr>
          <a:xfrm>
            <a:off x="683568" y="1600201"/>
            <a:ext cx="7776864" cy="3484984"/>
          </a:xfrm>
        </p:spPr>
        <p:txBody>
          <a:bodyPr>
            <a:normAutofit fontScale="55000" lnSpcReduction="20000"/>
          </a:bodyPr>
          <a:lstStyle/>
          <a:p>
            <a:pPr marL="0" indent="0" algn="just">
              <a:buNone/>
            </a:pPr>
            <a:r>
              <a:rPr lang="ru-RU" sz="6400" dirty="0">
                <a:solidFill>
                  <a:schemeClr val="tx1">
                    <a:lumMod val="75000"/>
                    <a:lumOff val="25000"/>
                  </a:schemeClr>
                </a:solidFill>
                <a:latin typeface="Gabriola" panose="04040605051002020D02" pitchFamily="82" charset="0"/>
              </a:rPr>
              <a:t> </a:t>
            </a:r>
            <a:r>
              <a:rPr lang="ru-RU" sz="2900" b="1" dirty="0">
                <a:solidFill>
                  <a:schemeClr val="tx1">
                    <a:lumMod val="75000"/>
                    <a:lumOff val="25000"/>
                  </a:schemeClr>
                </a:solidFill>
                <a:latin typeface="Gabriola" panose="04040605051002020D02" pitchFamily="82" charset="0"/>
              </a:rPr>
              <a:t>*80 лет </a:t>
            </a:r>
            <a:r>
              <a:rPr lang="ru-RU" sz="2900" dirty="0">
                <a:solidFill>
                  <a:schemeClr val="tx1">
                    <a:lumMod val="75000"/>
                    <a:lumOff val="25000"/>
                  </a:schemeClr>
                </a:solidFill>
                <a:latin typeface="Gabriola" panose="04040605051002020D02" pitchFamily="82" charset="0"/>
              </a:rPr>
              <a:t>назад (1938) приказом заведующего районным отделом народного образования № 531 от 27.08.1938г. открыта четырехклассная школа в д. </a:t>
            </a:r>
            <a:r>
              <a:rPr lang="ru-RU" sz="2900" dirty="0" err="1">
                <a:solidFill>
                  <a:schemeClr val="tx1">
                    <a:lumMod val="75000"/>
                    <a:lumOff val="25000"/>
                  </a:schemeClr>
                </a:solidFill>
                <a:latin typeface="Gabriola" panose="04040605051002020D02" pitchFamily="82" charset="0"/>
              </a:rPr>
              <a:t>Ягурьях</a:t>
            </a:r>
            <a:r>
              <a:rPr lang="ru-RU" sz="2900" dirty="0">
                <a:solidFill>
                  <a:schemeClr val="tx1">
                    <a:lumMod val="75000"/>
                    <a:lumOff val="25000"/>
                  </a:schemeClr>
                </a:solidFill>
                <a:latin typeface="Gabriola" panose="04040605051002020D02" pitchFamily="82" charset="0"/>
              </a:rPr>
              <a:t> (ныне Ханты-Мансийского района), сейчас Муниципальное казенное общеобразовательное учреждение Ханты-Мансийского района «Основная общеобразовательная школа д. </a:t>
            </a:r>
            <a:r>
              <a:rPr lang="ru-RU" sz="2900" dirty="0" err="1">
                <a:solidFill>
                  <a:schemeClr val="tx1">
                    <a:lumMod val="75000"/>
                    <a:lumOff val="25000"/>
                  </a:schemeClr>
                </a:solidFill>
                <a:latin typeface="Gabriola" panose="04040605051002020D02" pitchFamily="82" charset="0"/>
              </a:rPr>
              <a:t>Ягурьях</a:t>
            </a:r>
            <a:r>
              <a:rPr lang="ru-RU" sz="2900" dirty="0">
                <a:solidFill>
                  <a:schemeClr val="tx1">
                    <a:lumMod val="75000"/>
                    <a:lumOff val="25000"/>
                  </a:schemeClr>
                </a:solidFill>
                <a:latin typeface="Gabriola" panose="04040605051002020D02" pitchFamily="82" charset="0"/>
              </a:rPr>
              <a:t>». Директором был назначен Лаптев П.А., вторым учителем Гордеев А.М.</a:t>
            </a:r>
          </a:p>
          <a:p>
            <a:pPr marL="0" indent="0" algn="just">
              <a:buNone/>
            </a:pPr>
            <a:r>
              <a:rPr lang="ru-RU" sz="2900" dirty="0">
                <a:solidFill>
                  <a:schemeClr val="tx1">
                    <a:lumMod val="75000"/>
                    <a:lumOff val="25000"/>
                  </a:schemeClr>
                </a:solidFill>
                <a:latin typeface="Gabriola" panose="04040605051002020D02" pitchFamily="82" charset="0"/>
              </a:rPr>
              <a:t> </a:t>
            </a:r>
          </a:p>
          <a:p>
            <a:pPr marL="0" indent="0" algn="just">
              <a:buNone/>
            </a:pPr>
            <a:r>
              <a:rPr lang="ru-RU" sz="2900" b="1" dirty="0">
                <a:solidFill>
                  <a:schemeClr val="tx1">
                    <a:lumMod val="75000"/>
                    <a:lumOff val="25000"/>
                  </a:schemeClr>
                </a:solidFill>
                <a:latin typeface="Gabriola" panose="04040605051002020D02" pitchFamily="82" charset="0"/>
              </a:rPr>
              <a:t>*65 лет </a:t>
            </a:r>
            <a:r>
              <a:rPr lang="ru-RU" sz="2900" dirty="0">
                <a:solidFill>
                  <a:schemeClr val="tx1">
                    <a:lumMod val="75000"/>
                    <a:lumOff val="25000"/>
                  </a:schemeClr>
                </a:solidFill>
                <a:latin typeface="Gabriola" panose="04040605051002020D02" pitchFamily="82" charset="0"/>
              </a:rPr>
              <a:t>назад (1953) открыты сельские библиотеки в поселках </a:t>
            </a:r>
            <a:r>
              <a:rPr lang="ru-RU" sz="2900" dirty="0" err="1">
                <a:solidFill>
                  <a:schemeClr val="tx1">
                    <a:lumMod val="75000"/>
                    <a:lumOff val="25000"/>
                  </a:schemeClr>
                </a:solidFill>
                <a:latin typeface="Gabriola" panose="04040605051002020D02" pitchFamily="82" charset="0"/>
              </a:rPr>
              <a:t>Выкатной</a:t>
            </a:r>
            <a:r>
              <a:rPr lang="ru-RU" sz="2900" dirty="0">
                <a:solidFill>
                  <a:schemeClr val="tx1">
                    <a:lumMod val="75000"/>
                    <a:lumOff val="25000"/>
                  </a:schemeClr>
                </a:solidFill>
                <a:latin typeface="Gabriola" panose="04040605051002020D02" pitchFamily="82" charset="0"/>
              </a:rPr>
              <a:t>, </a:t>
            </a:r>
            <a:r>
              <a:rPr lang="ru-RU" sz="2900" dirty="0" err="1">
                <a:solidFill>
                  <a:schemeClr val="tx1">
                    <a:lumMod val="75000"/>
                    <a:lumOff val="25000"/>
                  </a:schemeClr>
                </a:solidFill>
                <a:latin typeface="Gabriola" panose="04040605051002020D02" pitchFamily="82" charset="0"/>
              </a:rPr>
              <a:t>Луговской</a:t>
            </a:r>
            <a:r>
              <a:rPr lang="ru-RU" sz="2900" dirty="0">
                <a:solidFill>
                  <a:schemeClr val="tx1">
                    <a:lumMod val="75000"/>
                    <a:lumOff val="25000"/>
                  </a:schemeClr>
                </a:solidFill>
                <a:latin typeface="Gabriola" panose="04040605051002020D02" pitchFamily="82" charset="0"/>
              </a:rPr>
              <a:t>, </a:t>
            </a:r>
            <a:r>
              <a:rPr lang="ru-RU" sz="2900" dirty="0" err="1">
                <a:solidFill>
                  <a:schemeClr val="tx1">
                    <a:lumMod val="75000"/>
                    <a:lumOff val="25000"/>
                  </a:schemeClr>
                </a:solidFill>
                <a:latin typeface="Gabriola" panose="04040605051002020D02" pitchFamily="82" charset="0"/>
              </a:rPr>
              <a:t>Нялинское</a:t>
            </a:r>
            <a:r>
              <a:rPr lang="ru-RU" sz="2900" dirty="0">
                <a:solidFill>
                  <a:schemeClr val="tx1">
                    <a:lumMod val="75000"/>
                    <a:lumOff val="25000"/>
                  </a:schemeClr>
                </a:solidFill>
                <a:latin typeface="Gabriola" panose="04040605051002020D02" pitchFamily="82" charset="0"/>
              </a:rPr>
              <a:t>, селе </a:t>
            </a:r>
            <a:r>
              <a:rPr lang="ru-RU" sz="2900" dirty="0" err="1">
                <a:solidFill>
                  <a:schemeClr val="tx1">
                    <a:lumMod val="75000"/>
                    <a:lumOff val="25000"/>
                  </a:schemeClr>
                </a:solidFill>
                <a:latin typeface="Gabriola" panose="04040605051002020D02" pitchFamily="82" charset="0"/>
              </a:rPr>
              <a:t>Зенково</a:t>
            </a:r>
            <a:r>
              <a:rPr lang="ru-RU" sz="2900" dirty="0">
                <a:solidFill>
                  <a:schemeClr val="tx1">
                    <a:lumMod val="75000"/>
                    <a:lumOff val="25000"/>
                  </a:schemeClr>
                </a:solidFill>
                <a:latin typeface="Gabriola" panose="04040605051002020D02" pitchFamily="82" charset="0"/>
              </a:rPr>
              <a:t> (ныне Ханты-Мансийского района).</a:t>
            </a:r>
          </a:p>
          <a:p>
            <a:pPr marL="0" indent="0" algn="r">
              <a:buNone/>
            </a:pPr>
            <a:r>
              <a:rPr lang="ru-RU" sz="2500" dirty="0" smtClean="0">
                <a:solidFill>
                  <a:schemeClr val="tx1">
                    <a:lumMod val="75000"/>
                    <a:lumOff val="25000"/>
                  </a:schemeClr>
                </a:solidFill>
                <a:latin typeface="Gabriola" panose="04040605051002020D02" pitchFamily="82" charset="0"/>
              </a:rPr>
              <a:t>      ГУТО </a:t>
            </a:r>
            <a:r>
              <a:rPr lang="ru-RU" sz="2500" dirty="0">
                <a:solidFill>
                  <a:schemeClr val="tx1">
                    <a:lumMod val="75000"/>
                    <a:lumOff val="25000"/>
                  </a:schemeClr>
                </a:solidFill>
                <a:latin typeface="Gabriola" panose="04040605051002020D02" pitchFamily="82" charset="0"/>
              </a:rPr>
              <a:t>ГАСПИТО Ф.116 Оп.1 Д.406 Л.18, 26.</a:t>
            </a:r>
          </a:p>
          <a:p>
            <a:pPr marL="0" indent="0" algn="r">
              <a:buNone/>
            </a:pPr>
            <a:r>
              <a:rPr lang="ru-RU" sz="2900" dirty="0">
                <a:solidFill>
                  <a:schemeClr val="tx1">
                    <a:lumMod val="75000"/>
                    <a:lumOff val="25000"/>
                  </a:schemeClr>
                </a:solidFill>
                <a:latin typeface="Gabriola" panose="04040605051002020D02" pitchFamily="82" charset="0"/>
              </a:rPr>
              <a:t> </a:t>
            </a:r>
          </a:p>
          <a:p>
            <a:pPr marL="0" indent="0" algn="just">
              <a:buNone/>
            </a:pPr>
            <a:r>
              <a:rPr lang="ru-RU" sz="2900" b="1" dirty="0">
                <a:solidFill>
                  <a:schemeClr val="tx1">
                    <a:lumMod val="75000"/>
                    <a:lumOff val="25000"/>
                  </a:schemeClr>
                </a:solidFill>
                <a:latin typeface="Gabriola" panose="04040605051002020D02" pitchFamily="82" charset="0"/>
              </a:rPr>
              <a:t>*15 лет </a:t>
            </a:r>
            <a:r>
              <a:rPr lang="ru-RU" sz="2900" dirty="0">
                <a:solidFill>
                  <a:schemeClr val="tx1">
                    <a:lumMod val="75000"/>
                    <a:lumOff val="25000"/>
                  </a:schemeClr>
                </a:solidFill>
                <a:latin typeface="Gabriola" panose="04040605051002020D02" pitchFamily="82" charset="0"/>
              </a:rPr>
              <a:t>назад (2003) создан Эколого-просветительский центр </a:t>
            </a:r>
            <a:r>
              <a:rPr lang="ru-RU" sz="2900" b="1" dirty="0">
                <a:solidFill>
                  <a:schemeClr val="tx1">
                    <a:lumMod val="75000"/>
                    <a:lumOff val="25000"/>
                  </a:schemeClr>
                </a:solidFill>
                <a:latin typeface="Gabriola" panose="04040605051002020D02" pitchFamily="82" charset="0"/>
              </a:rPr>
              <a:t>«</a:t>
            </a:r>
            <a:r>
              <a:rPr lang="ru-RU" sz="2900" b="1" dirty="0" err="1">
                <a:solidFill>
                  <a:schemeClr val="tx1">
                    <a:lumMod val="75000"/>
                    <a:lumOff val="25000"/>
                  </a:schemeClr>
                </a:solidFill>
                <a:latin typeface="Gabriola" panose="04040605051002020D02" pitchFamily="82" charset="0"/>
              </a:rPr>
              <a:t>Шапшинское</a:t>
            </a:r>
            <a:r>
              <a:rPr lang="ru-RU" sz="2900" b="1" dirty="0">
                <a:solidFill>
                  <a:schemeClr val="tx1">
                    <a:lumMod val="75000"/>
                    <a:lumOff val="25000"/>
                  </a:schemeClr>
                </a:solidFill>
                <a:latin typeface="Gabriola" panose="04040605051002020D02" pitchFamily="82" charset="0"/>
              </a:rPr>
              <a:t> урочище» </a:t>
            </a:r>
            <a:r>
              <a:rPr lang="ru-RU" sz="2900" dirty="0">
                <a:solidFill>
                  <a:schemeClr val="tx1">
                    <a:lumMod val="75000"/>
                    <a:lumOff val="25000"/>
                  </a:schemeClr>
                </a:solidFill>
                <a:latin typeface="Gabriola" panose="04040605051002020D02" pitchFamily="82" charset="0"/>
              </a:rPr>
              <a:t>в деревне </a:t>
            </a:r>
            <a:r>
              <a:rPr lang="ru-RU" sz="2900" dirty="0" err="1">
                <a:solidFill>
                  <a:schemeClr val="tx1">
                    <a:lumMod val="75000"/>
                    <a:lumOff val="25000"/>
                  </a:schemeClr>
                </a:solidFill>
                <a:latin typeface="Gabriola" panose="04040605051002020D02" pitchFamily="82" charset="0"/>
              </a:rPr>
              <a:t>Шапша</a:t>
            </a:r>
            <a:r>
              <a:rPr lang="ru-RU" sz="2900" dirty="0">
                <a:solidFill>
                  <a:schemeClr val="tx1">
                    <a:lumMod val="75000"/>
                    <a:lumOff val="25000"/>
                  </a:schemeClr>
                </a:solidFill>
                <a:latin typeface="Gabriola" panose="04040605051002020D02" pitchFamily="82" charset="0"/>
              </a:rPr>
              <a:t> Ханты-Мансийского района. Центр осуществляет работу в трех направлениях: туристская, эколого-просветительская, реабилитация и содержание диких животных, получивших увечья.</a:t>
            </a:r>
          </a:p>
          <a:p>
            <a:pPr marL="0" indent="0">
              <a:buNone/>
            </a:pPr>
            <a:r>
              <a:rPr lang="ru-RU" sz="4000" dirty="0">
                <a:solidFill>
                  <a:schemeClr val="tx1">
                    <a:lumMod val="75000"/>
                    <a:lumOff val="25000"/>
                  </a:schemeClr>
                </a:solidFill>
                <a:latin typeface="Gabriola" panose="04040605051002020D02" pitchFamily="82" charset="0"/>
              </a:rPr>
              <a:t> </a:t>
            </a:r>
          </a:p>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33</a:t>
            </a:fld>
            <a:endParaRPr lang="ru-RU" dirty="0"/>
          </a:p>
        </p:txBody>
      </p:sp>
      <p:sp>
        <p:nvSpPr>
          <p:cNvPr id="5" name="Заголовок 4"/>
          <p:cNvSpPr>
            <a:spLocks noGrp="1"/>
          </p:cNvSpPr>
          <p:nvPr>
            <p:ph type="title"/>
          </p:nvPr>
        </p:nvSpPr>
        <p:spPr>
          <a:xfrm>
            <a:off x="0" y="188640"/>
            <a:ext cx="9144000" cy="114300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normAutofit/>
          </a:bodyPr>
          <a:lstStyle/>
          <a:p>
            <a:pPr algn="l"/>
            <a:r>
              <a:rPr lang="ru-RU" b="1" i="1" dirty="0" smtClean="0">
                <a:solidFill>
                  <a:schemeClr val="tx1">
                    <a:lumMod val="75000"/>
                    <a:lumOff val="25000"/>
                  </a:schemeClr>
                </a:solidFill>
                <a:latin typeface="Gabriola" panose="04040605051002020D02" pitchFamily="82" charset="0"/>
              </a:rPr>
              <a:t>     Общие </a:t>
            </a:r>
            <a:r>
              <a:rPr lang="ru-RU" b="1" i="1" dirty="0">
                <a:solidFill>
                  <a:schemeClr val="tx1">
                    <a:lumMod val="75000"/>
                    <a:lumOff val="25000"/>
                  </a:schemeClr>
                </a:solidFill>
                <a:latin typeface="Gabriola" panose="04040605051002020D02" pitchFamily="82" charset="0"/>
              </a:rPr>
              <a:t>сведения </a:t>
            </a:r>
          </a:p>
        </p:txBody>
      </p:sp>
      <p:sp>
        <p:nvSpPr>
          <p:cNvPr id="6" name="Блок-схема: ручной ввод 5"/>
          <p:cNvSpPr/>
          <p:nvPr/>
        </p:nvSpPr>
        <p:spPr>
          <a:xfrm>
            <a:off x="7884368" y="5892857"/>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32</a:t>
            </a:r>
            <a:endParaRPr lang="ru-RU" sz="1600" dirty="0"/>
          </a:p>
        </p:txBody>
      </p:sp>
    </p:spTree>
    <p:extLst>
      <p:ext uri="{BB962C8B-B14F-4D97-AF65-F5344CB8AC3E}">
        <p14:creationId xmlns:p14="http://schemas.microsoft.com/office/powerpoint/2010/main" val="2467543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4</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12 января</a:t>
            </a:r>
            <a:endParaRPr lang="ru-RU" sz="4400" b="1" i="1" dirty="0">
              <a:solidFill>
                <a:schemeClr val="tx1">
                  <a:lumMod val="75000"/>
                  <a:lumOff val="25000"/>
                </a:schemeClr>
              </a:solidFill>
              <a:latin typeface="Gabriola" panose="04040605051002020D02" pitchFamily="82" charset="0"/>
            </a:endParaRPr>
          </a:p>
        </p:txBody>
      </p:sp>
      <p:sp>
        <p:nvSpPr>
          <p:cNvPr id="8" name="TextBox 7"/>
          <p:cNvSpPr txBox="1"/>
          <p:nvPr/>
        </p:nvSpPr>
        <p:spPr>
          <a:xfrm>
            <a:off x="4542755" y="1203859"/>
            <a:ext cx="4062889" cy="4893647"/>
          </a:xfrm>
          <a:prstGeom prst="rect">
            <a:avLst/>
          </a:prstGeom>
          <a:noFill/>
        </p:spPr>
        <p:txBody>
          <a:bodyPr wrap="square" rtlCol="0">
            <a:spAutoFit/>
          </a:bodyPr>
          <a:lstStyle/>
          <a:p>
            <a:pPr algn="just"/>
            <a:r>
              <a:rPr lang="ru-RU" sz="1200" dirty="0" err="1">
                <a:solidFill>
                  <a:schemeClr val="tx1">
                    <a:lumMod val="75000"/>
                    <a:lumOff val="25000"/>
                  </a:schemeClr>
                </a:solidFill>
                <a:latin typeface="Gabriola" panose="04040605051002020D02" pitchFamily="82" charset="0"/>
              </a:rPr>
              <a:t>Манчевский</a:t>
            </a:r>
            <a:r>
              <a:rPr lang="ru-RU" sz="1200" dirty="0">
                <a:solidFill>
                  <a:schemeClr val="tx1">
                    <a:lumMod val="75000"/>
                    <a:lumOff val="25000"/>
                  </a:schemeClr>
                </a:solidFill>
                <a:latin typeface="Gabriola" panose="04040605051002020D02" pitchFamily="82" charset="0"/>
              </a:rPr>
              <a:t> Юрий Тимофеевич родился в деревне </a:t>
            </a:r>
            <a:r>
              <a:rPr lang="ru-RU" sz="1200" dirty="0" err="1">
                <a:solidFill>
                  <a:schemeClr val="tx1">
                    <a:lumMod val="75000"/>
                    <a:lumOff val="25000"/>
                  </a:schemeClr>
                </a:solidFill>
                <a:latin typeface="Gabriola" panose="04040605051002020D02" pitchFamily="82" charset="0"/>
              </a:rPr>
              <a:t>Большаковка</a:t>
            </a:r>
            <a:r>
              <a:rPr lang="ru-RU" sz="1200" dirty="0">
                <a:solidFill>
                  <a:schemeClr val="tx1">
                    <a:lumMod val="75000"/>
                    <a:lumOff val="25000"/>
                  </a:schemeClr>
                </a:solidFill>
                <a:latin typeface="Gabriola" panose="04040605051002020D02" pitchFamily="82" charset="0"/>
              </a:rPr>
              <a:t> </a:t>
            </a:r>
            <a:r>
              <a:rPr lang="ru-RU" sz="1200" dirty="0" err="1">
                <a:solidFill>
                  <a:schemeClr val="tx1">
                    <a:lumMod val="75000"/>
                    <a:lumOff val="25000"/>
                  </a:schemeClr>
                </a:solidFill>
                <a:latin typeface="Gabriola" panose="04040605051002020D02" pitchFamily="82" charset="0"/>
              </a:rPr>
              <a:t>Любинского</a:t>
            </a:r>
            <a:r>
              <a:rPr lang="ru-RU" sz="1200" dirty="0">
                <a:solidFill>
                  <a:schemeClr val="tx1">
                    <a:lumMod val="75000"/>
                    <a:lumOff val="25000"/>
                  </a:schemeClr>
                </a:solidFill>
                <a:latin typeface="Gabriola" panose="04040605051002020D02" pitchFamily="82" charset="0"/>
              </a:rPr>
              <a:t> района Омской области. В 1973 году окончил Омский техникум транспортного строительства, работал мастером на строительстве железнодорожного моста через реку Обь в городе Сургуте. В 1975 году поступил в Омский сельскохозяйственный институт по специальности «землеустройство», окончил его с отличием.</a:t>
            </a:r>
          </a:p>
          <a:p>
            <a:pPr algn="just"/>
            <a:r>
              <a:rPr lang="ru-RU" sz="1200" dirty="0">
                <a:solidFill>
                  <a:schemeClr val="tx1">
                    <a:lumMod val="75000"/>
                    <a:lumOff val="25000"/>
                  </a:schemeClr>
                </a:solidFill>
                <a:latin typeface="Gabriola" panose="04040605051002020D02" pitchFamily="82" charset="0"/>
              </a:rPr>
              <a:t>     С 1981 года в Ханты-Мансийском автономном округе, работал старшим инженером-землеустроителем </a:t>
            </a:r>
            <a:r>
              <a:rPr lang="ru-RU" sz="1200" dirty="0" err="1">
                <a:solidFill>
                  <a:schemeClr val="tx1">
                    <a:lumMod val="75000"/>
                    <a:lumOff val="25000"/>
                  </a:schemeClr>
                </a:solidFill>
                <a:latin typeface="Gabriola" panose="04040605051002020D02" pitchFamily="82" charset="0"/>
              </a:rPr>
              <a:t>сельхозуправления</a:t>
            </a:r>
            <a:r>
              <a:rPr lang="ru-RU" sz="1200" dirty="0">
                <a:solidFill>
                  <a:schemeClr val="tx1">
                    <a:lumMod val="75000"/>
                    <a:lumOff val="25000"/>
                  </a:schemeClr>
                </a:solidFill>
                <a:latin typeface="Gabriola" panose="04040605051002020D02" pitchFamily="82" charset="0"/>
              </a:rPr>
              <a:t> Ханты-Мансийского районного исполнительного комитета. С 1984 по 1991 год – инструктор, заведующий отделом, первый секретарь Ханты-Мансийского горкома партии.</a:t>
            </a:r>
          </a:p>
          <a:p>
            <a:pPr algn="just"/>
            <a:r>
              <a:rPr lang="ru-RU" sz="1200" dirty="0">
                <a:solidFill>
                  <a:schemeClr val="tx1">
                    <a:lumMod val="75000"/>
                    <a:lumOff val="25000"/>
                  </a:schemeClr>
                </a:solidFill>
                <a:latin typeface="Gabriola" panose="04040605051002020D02" pitchFamily="82" charset="0"/>
              </a:rPr>
              <a:t>     С 1991 по 1994 год – первый заместитель председателя окружного агропромышленного объединения, заместитель генерального директора по строительству государственной окружной национальной фирмы «</a:t>
            </a:r>
            <a:r>
              <a:rPr lang="ru-RU" sz="1200" dirty="0" err="1">
                <a:solidFill>
                  <a:schemeClr val="tx1">
                    <a:lumMod val="75000"/>
                    <a:lumOff val="25000"/>
                  </a:schemeClr>
                </a:solidFill>
                <a:latin typeface="Gabriola" panose="04040605051002020D02" pitchFamily="82" charset="0"/>
              </a:rPr>
              <a:t>Торум</a:t>
            </a:r>
            <a:r>
              <a:rPr lang="ru-RU" sz="1200" dirty="0">
                <a:solidFill>
                  <a:schemeClr val="tx1">
                    <a:lumMod val="75000"/>
                    <a:lumOff val="25000"/>
                  </a:schemeClr>
                </a:solidFill>
                <a:latin typeface="Gabriola" panose="04040605051002020D02" pitchFamily="82" charset="0"/>
              </a:rPr>
              <a:t>». В 1994 году был назначен Главой администрации Ханты-Мансийского района. В 1996, 2000, 2005 годах по результатам выборов в местные органы самоуправления был избран Главой муниципального образования «Ханты-Мансийский район».</a:t>
            </a:r>
          </a:p>
          <a:p>
            <a:pPr algn="just"/>
            <a:r>
              <a:rPr lang="ru-RU" sz="1200" dirty="0">
                <a:solidFill>
                  <a:schemeClr val="tx1">
                    <a:lumMod val="75000"/>
                    <a:lumOff val="25000"/>
                  </a:schemeClr>
                </a:solidFill>
                <a:latin typeface="Gabriola" panose="04040605051002020D02" pitchFamily="82" charset="0"/>
              </a:rPr>
              <a:t>     Награжден орденом «За заслуги перед Отечеством» II степени (2003), медалью Русской Православной Церкви Святого Благоверного князя Даниила Московского в ознаменование 1000-летия Крещения Руси (2004), нагрудным знаком «За содействие МВД России» (2004), памятным знаком «75 лет Ханты-Мансийскому автономному округу – Югры» (2005). Присвоено звание «Заслуженный работник сельского хозяйства Ханты-Мансийского автономного округа (2009</a:t>
            </a:r>
            <a:r>
              <a:rPr lang="ru-RU" sz="1200" dirty="0" smtClean="0">
                <a:solidFill>
                  <a:schemeClr val="tx1">
                    <a:lumMod val="75000"/>
                    <a:lumOff val="25000"/>
                  </a:schemeClr>
                </a:solidFill>
                <a:latin typeface="Gabriola" panose="04040605051002020D02" pitchFamily="82" charset="0"/>
              </a:rPr>
              <a:t>).    </a:t>
            </a:r>
            <a:endParaRPr lang="ru-RU" sz="1200" dirty="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3</a:t>
            </a:r>
            <a:endParaRPr lang="ru-RU" sz="16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229" y="1209482"/>
            <a:ext cx="2432670" cy="3192879"/>
          </a:xfrm>
          <a:prstGeom prst="rect">
            <a:avLst/>
          </a:prstGeom>
          <a:effectLst>
            <a:softEdge rad="127000"/>
          </a:effectLst>
        </p:spPr>
      </p:pic>
      <p:sp>
        <p:nvSpPr>
          <p:cNvPr id="11" name="TextBox 10"/>
          <p:cNvSpPr txBox="1"/>
          <p:nvPr/>
        </p:nvSpPr>
        <p:spPr>
          <a:xfrm>
            <a:off x="715960" y="4322589"/>
            <a:ext cx="3771997" cy="1569660"/>
          </a:xfrm>
          <a:prstGeom prst="rect">
            <a:avLst/>
          </a:prstGeom>
          <a:noFill/>
        </p:spPr>
        <p:txBody>
          <a:bodyPr wrap="square" rtlCol="0">
            <a:spAutoFit/>
          </a:bodyPr>
          <a:lstStyle/>
          <a:p>
            <a:pPr algn="just"/>
            <a:r>
              <a:rPr lang="ru-RU" sz="1600" b="1" dirty="0">
                <a:latin typeface="Gabriola" panose="04040605051002020D02" pitchFamily="82" charset="0"/>
              </a:rPr>
              <a:t>65 лет </a:t>
            </a:r>
            <a:r>
              <a:rPr lang="ru-RU" sz="1600" dirty="0">
                <a:latin typeface="Gabriola" panose="04040605051002020D02" pitchFamily="82" charset="0"/>
              </a:rPr>
              <a:t>назад (1953) родился </a:t>
            </a:r>
            <a:r>
              <a:rPr lang="ru-RU" sz="1600" b="1" dirty="0" err="1">
                <a:latin typeface="Gabriola" panose="04040605051002020D02" pitchFamily="82" charset="0"/>
              </a:rPr>
              <a:t>Манчевский</a:t>
            </a:r>
            <a:r>
              <a:rPr lang="ru-RU" sz="1600" b="1" dirty="0">
                <a:latin typeface="Gabriola" panose="04040605051002020D02" pitchFamily="82" charset="0"/>
              </a:rPr>
              <a:t> Юрий Тимофеевич, </a:t>
            </a:r>
            <a:r>
              <a:rPr lang="ru-RU" sz="1600" dirty="0">
                <a:latin typeface="Gabriola" panose="04040605051002020D02" pitchFamily="82" charset="0"/>
              </a:rPr>
              <a:t>глава муниципального образования Ханты-Мансийский район (1994-2010гг.), Заслуженный работник сельского хозяйства Ханты-Мансийского автономного округа (2009), Почетный гражданин Ханты-Мансийского района (2002</a:t>
            </a:r>
            <a:r>
              <a:rPr lang="ru-RU" sz="1600" dirty="0" smtClean="0">
                <a:latin typeface="Gabriola" panose="04040605051002020D02" pitchFamily="82" charset="0"/>
              </a:rPr>
              <a:t>).</a:t>
            </a:r>
            <a:endParaRPr lang="ru-RU" sz="1600" b="1" dirty="0">
              <a:latin typeface="Gabriola" panose="04040605051002020D02" pitchFamily="82" charset="0"/>
            </a:endParaRPr>
          </a:p>
        </p:txBody>
      </p:sp>
      <p:sp>
        <p:nvSpPr>
          <p:cNvPr id="12" name="TextBox 11"/>
          <p:cNvSpPr txBox="1"/>
          <p:nvPr/>
        </p:nvSpPr>
        <p:spPr>
          <a:xfrm>
            <a:off x="3131840" y="5866954"/>
            <a:ext cx="5114472" cy="738664"/>
          </a:xfrm>
          <a:prstGeom prst="rect">
            <a:avLst/>
          </a:prstGeom>
          <a:noFill/>
        </p:spPr>
        <p:txBody>
          <a:bodyPr wrap="square" rtlCol="0">
            <a:spAutoFit/>
          </a:bodyPr>
          <a:lstStyle/>
          <a:p>
            <a:pPr algn="just"/>
            <a:r>
              <a:rPr lang="ru-RU" sz="1050" dirty="0" err="1">
                <a:solidFill>
                  <a:schemeClr val="tx1">
                    <a:lumMod val="75000"/>
                    <a:lumOff val="25000"/>
                  </a:schemeClr>
                </a:solidFill>
                <a:latin typeface="Gabriola" panose="04040605051002020D02" pitchFamily="82" charset="0"/>
              </a:rPr>
              <a:t>Манчевский</a:t>
            </a:r>
            <a:r>
              <a:rPr lang="ru-RU" sz="1050" dirty="0">
                <a:solidFill>
                  <a:schemeClr val="tx1">
                    <a:lumMod val="75000"/>
                    <a:lumOff val="25000"/>
                  </a:schemeClr>
                </a:solidFill>
                <a:latin typeface="Gabriola" panose="04040605051002020D02" pitchFamily="82" charset="0"/>
              </a:rPr>
              <a:t> </a:t>
            </a:r>
            <a:r>
              <a:rPr lang="ru-RU" sz="1050" dirty="0" smtClean="0">
                <a:solidFill>
                  <a:schemeClr val="tx1">
                    <a:lumMod val="75000"/>
                    <a:lumOff val="25000"/>
                  </a:schemeClr>
                </a:solidFill>
                <a:latin typeface="Gabriola" panose="04040605051002020D02" pitchFamily="82" charset="0"/>
              </a:rPr>
              <a:t>Ю.Т.//</a:t>
            </a:r>
            <a:r>
              <a:rPr lang="ru-RU" sz="1050" dirty="0" err="1" smtClean="0">
                <a:solidFill>
                  <a:schemeClr val="tx1">
                    <a:lumMod val="75000"/>
                    <a:lumOff val="25000"/>
                  </a:schemeClr>
                </a:solidFill>
                <a:latin typeface="Gabriola" panose="04040605051002020D02" pitchFamily="82" charset="0"/>
              </a:rPr>
              <a:t>Югория</a:t>
            </a:r>
            <a:r>
              <a:rPr lang="ru-RU" sz="1050" dirty="0">
                <a:solidFill>
                  <a:schemeClr val="tx1">
                    <a:lumMod val="75000"/>
                    <a:lumOff val="25000"/>
                  </a:schemeClr>
                </a:solidFill>
                <a:latin typeface="Gabriola" panose="04040605051002020D02" pitchFamily="82" charset="0"/>
              </a:rPr>
              <a:t>: </a:t>
            </a:r>
            <a:r>
              <a:rPr lang="ru-RU" sz="1050" dirty="0" err="1">
                <a:solidFill>
                  <a:schemeClr val="tx1">
                    <a:lumMod val="75000"/>
                    <a:lumOff val="25000"/>
                  </a:schemeClr>
                </a:solidFill>
                <a:latin typeface="Gabriola" panose="04040605051002020D02" pitchFamily="82" charset="0"/>
              </a:rPr>
              <a:t>энцикл</a:t>
            </a:r>
            <a:r>
              <a:rPr lang="ru-RU" sz="1050" dirty="0">
                <a:solidFill>
                  <a:schemeClr val="tx1">
                    <a:lumMod val="75000"/>
                    <a:lumOff val="25000"/>
                  </a:schemeClr>
                </a:solidFill>
                <a:latin typeface="Gabriola" panose="04040605051002020D02" pitchFamily="82" charset="0"/>
              </a:rPr>
              <a:t>. Ханты-</a:t>
            </a:r>
            <a:r>
              <a:rPr lang="ru-RU" sz="1050" dirty="0" err="1">
                <a:solidFill>
                  <a:schemeClr val="tx1">
                    <a:lumMod val="75000"/>
                    <a:lumOff val="25000"/>
                  </a:schemeClr>
                </a:solidFill>
                <a:latin typeface="Gabriola" panose="04040605051002020D02" pitchFamily="82" charset="0"/>
              </a:rPr>
              <a:t>Манс</a:t>
            </a:r>
            <a:r>
              <a:rPr lang="ru-RU" sz="1050" dirty="0">
                <a:solidFill>
                  <a:schemeClr val="tx1">
                    <a:lumMod val="75000"/>
                    <a:lumOff val="25000"/>
                  </a:schemeClr>
                </a:solidFill>
                <a:latin typeface="Gabriola" panose="04040605051002020D02" pitchFamily="82" charset="0"/>
              </a:rPr>
              <a:t>. авт. </a:t>
            </a:r>
            <a:r>
              <a:rPr lang="ru-RU" sz="1050" dirty="0" err="1">
                <a:solidFill>
                  <a:schemeClr val="tx1">
                    <a:lumMod val="75000"/>
                    <a:lumOff val="25000"/>
                  </a:schemeClr>
                </a:solidFill>
                <a:latin typeface="Gabriola" panose="04040605051002020D02" pitchFamily="82" charset="0"/>
              </a:rPr>
              <a:t>окр</a:t>
            </a:r>
            <a:r>
              <a:rPr lang="ru-RU" sz="1050" dirty="0" smtClean="0">
                <a:solidFill>
                  <a:schemeClr val="tx1">
                    <a:lumMod val="75000"/>
                    <a:lumOff val="25000"/>
                  </a:schemeClr>
                </a:solidFill>
                <a:latin typeface="Gabriola" panose="04040605051002020D02" pitchFamily="82" charset="0"/>
              </a:rPr>
              <a:t>.-Ханты-Мансийск</a:t>
            </a:r>
            <a:r>
              <a:rPr lang="ru-RU" sz="1050" dirty="0">
                <a:solidFill>
                  <a:schemeClr val="tx1">
                    <a:lumMod val="75000"/>
                    <a:lumOff val="25000"/>
                  </a:schemeClr>
                </a:solidFill>
                <a:latin typeface="Gabriola" panose="04040605051002020D02" pitchFamily="82" charset="0"/>
              </a:rPr>
              <a:t>; Екатеринбург, 2000</a:t>
            </a:r>
            <a:r>
              <a:rPr lang="ru-RU" sz="1050" dirty="0" smtClean="0">
                <a:solidFill>
                  <a:schemeClr val="tx1">
                    <a:lumMod val="75000"/>
                    <a:lumOff val="25000"/>
                  </a:schemeClr>
                </a:solidFill>
                <a:latin typeface="Gabriola" panose="04040605051002020D02" pitchFamily="82" charset="0"/>
              </a:rPr>
              <a:t>.-Т</a:t>
            </a:r>
            <a:r>
              <a:rPr lang="ru-RU" sz="1050" dirty="0">
                <a:solidFill>
                  <a:schemeClr val="tx1">
                    <a:lumMod val="75000"/>
                    <a:lumOff val="25000"/>
                  </a:schemeClr>
                </a:solidFill>
                <a:latin typeface="Gabriola" panose="04040605051002020D02" pitchFamily="82" charset="0"/>
              </a:rPr>
              <a:t>. 2</a:t>
            </a:r>
            <a:r>
              <a:rPr lang="ru-RU" sz="1050" dirty="0" smtClean="0">
                <a:solidFill>
                  <a:schemeClr val="tx1">
                    <a:lumMod val="75000"/>
                    <a:lumOff val="25000"/>
                  </a:schemeClr>
                </a:solidFill>
                <a:latin typeface="Gabriola" panose="04040605051002020D02" pitchFamily="82" charset="0"/>
              </a:rPr>
              <a:t>.-С</a:t>
            </a:r>
            <a:r>
              <a:rPr lang="ru-RU" sz="1050" dirty="0">
                <a:solidFill>
                  <a:schemeClr val="tx1">
                    <a:lumMod val="75000"/>
                    <a:lumOff val="25000"/>
                  </a:schemeClr>
                </a:solidFill>
                <a:latin typeface="Gabriola" panose="04040605051002020D02" pitchFamily="82" charset="0"/>
              </a:rPr>
              <a:t>. 175.  </a:t>
            </a:r>
            <a:r>
              <a:rPr lang="ru-RU" sz="1050" dirty="0" err="1">
                <a:solidFill>
                  <a:schemeClr val="tx1">
                    <a:lumMod val="75000"/>
                    <a:lumOff val="25000"/>
                  </a:schemeClr>
                </a:solidFill>
                <a:latin typeface="Gabriola" panose="04040605051002020D02" pitchFamily="82" charset="0"/>
              </a:rPr>
              <a:t>Манчевский</a:t>
            </a:r>
            <a:r>
              <a:rPr lang="ru-RU" sz="1050" dirty="0">
                <a:solidFill>
                  <a:schemeClr val="tx1">
                    <a:lumMod val="75000"/>
                    <a:lumOff val="25000"/>
                  </a:schemeClr>
                </a:solidFill>
                <a:latin typeface="Gabriola" panose="04040605051002020D02" pitchFamily="82" charset="0"/>
              </a:rPr>
              <a:t> </a:t>
            </a:r>
            <a:r>
              <a:rPr lang="ru-RU" sz="1050" dirty="0" smtClean="0">
                <a:solidFill>
                  <a:schemeClr val="tx1">
                    <a:lumMod val="75000"/>
                    <a:lumOff val="25000"/>
                  </a:schemeClr>
                </a:solidFill>
                <a:latin typeface="Gabriola" panose="04040605051002020D02" pitchFamily="82" charset="0"/>
              </a:rPr>
              <a:t>Ю.Т.: биография//Новости </a:t>
            </a:r>
            <a:r>
              <a:rPr lang="ru-RU" sz="1050" dirty="0">
                <a:solidFill>
                  <a:schemeClr val="tx1">
                    <a:lumMod val="75000"/>
                    <a:lumOff val="25000"/>
                  </a:schemeClr>
                </a:solidFill>
                <a:latin typeface="Gabriola" panose="04040605051002020D02" pitchFamily="82" charset="0"/>
              </a:rPr>
              <a:t>Югры</a:t>
            </a:r>
            <a:r>
              <a:rPr lang="ru-RU" sz="1050" dirty="0" smtClean="0">
                <a:solidFill>
                  <a:schemeClr val="tx1">
                    <a:lumMod val="75000"/>
                    <a:lumOff val="25000"/>
                  </a:schemeClr>
                </a:solidFill>
                <a:latin typeface="Gabriola" panose="04040605051002020D02" pitchFamily="82" charset="0"/>
              </a:rPr>
              <a:t>.-2000.-14 </a:t>
            </a:r>
            <a:r>
              <a:rPr lang="ru-RU" sz="1050" dirty="0">
                <a:solidFill>
                  <a:schemeClr val="tx1">
                    <a:lumMod val="75000"/>
                    <a:lumOff val="25000"/>
                  </a:schemeClr>
                </a:solidFill>
                <a:latin typeface="Gabriola" panose="04040605051002020D02" pitchFamily="82" charset="0"/>
              </a:rPr>
              <a:t>марта. Куриков, В. </a:t>
            </a:r>
            <a:r>
              <a:rPr lang="ru-RU" sz="1050" dirty="0" smtClean="0">
                <a:solidFill>
                  <a:schemeClr val="tx1">
                    <a:lumMod val="75000"/>
                    <a:lumOff val="25000"/>
                  </a:schemeClr>
                </a:solidFill>
                <a:latin typeface="Gabriola" panose="04040605051002020D02" pitchFamily="82" charset="0"/>
              </a:rPr>
              <a:t>Ю.Т. </a:t>
            </a:r>
            <a:r>
              <a:rPr lang="ru-RU" sz="1050" dirty="0" err="1">
                <a:solidFill>
                  <a:schemeClr val="tx1">
                    <a:lumMod val="75000"/>
                    <a:lumOff val="25000"/>
                  </a:schemeClr>
                </a:solidFill>
                <a:latin typeface="Gabriola" panose="04040605051002020D02" pitchFamily="82" charset="0"/>
              </a:rPr>
              <a:t>Манчевский</a:t>
            </a:r>
            <a:r>
              <a:rPr lang="ru-RU" sz="1050" dirty="0">
                <a:solidFill>
                  <a:schemeClr val="tx1">
                    <a:lumMod val="75000"/>
                    <a:lumOff val="25000"/>
                  </a:schemeClr>
                </a:solidFill>
                <a:latin typeface="Gabriola" panose="04040605051002020D02" pitchFamily="82" charset="0"/>
              </a:rPr>
              <a:t> </a:t>
            </a:r>
            <a:r>
              <a:rPr lang="ru-RU" sz="1050" dirty="0" smtClean="0">
                <a:solidFill>
                  <a:schemeClr val="tx1">
                    <a:lumMod val="75000"/>
                    <a:lumOff val="25000"/>
                  </a:schemeClr>
                </a:solidFill>
                <a:latin typeface="Gabriola" panose="04040605051002020D02" pitchFamily="82" charset="0"/>
              </a:rPr>
              <a:t>/В</a:t>
            </a:r>
            <a:r>
              <a:rPr lang="ru-RU" sz="1050" dirty="0">
                <a:solidFill>
                  <a:schemeClr val="tx1">
                    <a:lumMod val="75000"/>
                    <a:lumOff val="25000"/>
                  </a:schemeClr>
                </a:solidFill>
                <a:latin typeface="Gabriola" panose="04040605051002020D02" pitchFamily="82" charset="0"/>
              </a:rPr>
              <a:t>. </a:t>
            </a:r>
            <a:r>
              <a:rPr lang="ru-RU" sz="1050" dirty="0" smtClean="0">
                <a:solidFill>
                  <a:schemeClr val="tx1">
                    <a:lumMod val="75000"/>
                    <a:lumOff val="25000"/>
                  </a:schemeClr>
                </a:solidFill>
                <a:latin typeface="Gabriola" panose="04040605051002020D02" pitchFamily="82" charset="0"/>
              </a:rPr>
              <a:t>Куриков//Югра-энергетическое </a:t>
            </a:r>
            <a:r>
              <a:rPr lang="ru-RU" sz="1050" dirty="0">
                <a:solidFill>
                  <a:schemeClr val="tx1">
                    <a:lumMod val="75000"/>
                    <a:lumOff val="25000"/>
                  </a:schemeClr>
                </a:solidFill>
                <a:latin typeface="Gabriola" panose="04040605051002020D02" pitchFamily="82" charset="0"/>
              </a:rPr>
              <a:t>сердце </a:t>
            </a:r>
            <a:r>
              <a:rPr lang="ru-RU" sz="1050" dirty="0" smtClean="0">
                <a:solidFill>
                  <a:schemeClr val="tx1">
                    <a:lumMod val="75000"/>
                    <a:lumOff val="25000"/>
                  </a:schemeClr>
                </a:solidFill>
                <a:latin typeface="Gabriola" panose="04040605051002020D02" pitchFamily="82" charset="0"/>
              </a:rPr>
              <a:t>России/ </a:t>
            </a:r>
            <a:r>
              <a:rPr lang="ru-RU" sz="1050" dirty="0">
                <a:solidFill>
                  <a:schemeClr val="tx1">
                    <a:lumMod val="75000"/>
                    <a:lumOff val="25000"/>
                  </a:schemeClr>
                </a:solidFill>
                <a:latin typeface="Gabriola" panose="04040605051002020D02" pitchFamily="82" charset="0"/>
              </a:rPr>
              <a:t>В. Куриков</a:t>
            </a:r>
            <a:r>
              <a:rPr lang="ru-RU" sz="1050" dirty="0" smtClean="0">
                <a:solidFill>
                  <a:schemeClr val="tx1">
                    <a:lumMod val="75000"/>
                    <a:lumOff val="25000"/>
                  </a:schemeClr>
                </a:solidFill>
                <a:latin typeface="Gabriola" panose="04040605051002020D02" pitchFamily="82" charset="0"/>
              </a:rPr>
              <a:t>.-СПб</a:t>
            </a:r>
            <a:r>
              <a:rPr lang="ru-RU" sz="1050" dirty="0">
                <a:solidFill>
                  <a:schemeClr val="tx1">
                    <a:lumMod val="75000"/>
                    <a:lumOff val="25000"/>
                  </a:schemeClr>
                </a:solidFill>
                <a:latin typeface="Gabriola" panose="04040605051002020D02" pitchFamily="82" charset="0"/>
              </a:rPr>
              <a:t>., 2001</a:t>
            </a:r>
            <a:r>
              <a:rPr lang="ru-RU" sz="1050" dirty="0" smtClean="0">
                <a:solidFill>
                  <a:schemeClr val="tx1">
                    <a:lumMod val="75000"/>
                    <a:lumOff val="25000"/>
                  </a:schemeClr>
                </a:solidFill>
                <a:latin typeface="Gabriola" panose="04040605051002020D02" pitchFamily="82" charset="0"/>
              </a:rPr>
              <a:t>.-С</a:t>
            </a:r>
            <a:r>
              <a:rPr lang="ru-RU" sz="1050" dirty="0">
                <a:solidFill>
                  <a:schemeClr val="tx1">
                    <a:lumMod val="75000"/>
                    <a:lumOff val="25000"/>
                  </a:schemeClr>
                </a:solidFill>
                <a:latin typeface="Gabriola" panose="04040605051002020D02" pitchFamily="82" charset="0"/>
              </a:rPr>
              <a:t>. 169. </a:t>
            </a:r>
            <a:r>
              <a:rPr lang="ru-RU" sz="1050" dirty="0" err="1">
                <a:solidFill>
                  <a:schemeClr val="tx1">
                    <a:lumMod val="75000"/>
                    <a:lumOff val="25000"/>
                  </a:schemeClr>
                </a:solidFill>
                <a:latin typeface="Gabriola" panose="04040605051002020D02" pitchFamily="82" charset="0"/>
              </a:rPr>
              <a:t>Казанин</a:t>
            </a:r>
            <a:r>
              <a:rPr lang="ru-RU" sz="1050" dirty="0">
                <a:solidFill>
                  <a:schemeClr val="tx1">
                    <a:lumMod val="75000"/>
                    <a:lumOff val="25000"/>
                  </a:schemeClr>
                </a:solidFill>
                <a:latin typeface="Gabriola" panose="04040605051002020D02" pitchFamily="82" charset="0"/>
              </a:rPr>
              <a:t>, В. Один день главы </a:t>
            </a:r>
            <a:r>
              <a:rPr lang="ru-RU" sz="1050" dirty="0" smtClean="0">
                <a:solidFill>
                  <a:schemeClr val="tx1">
                    <a:lumMod val="75000"/>
                    <a:lumOff val="25000"/>
                  </a:schemeClr>
                </a:solidFill>
                <a:latin typeface="Gabriola" panose="04040605051002020D02" pitchFamily="82" charset="0"/>
              </a:rPr>
              <a:t>/В</a:t>
            </a:r>
            <a:r>
              <a:rPr lang="ru-RU" sz="1050" dirty="0">
                <a:solidFill>
                  <a:schemeClr val="tx1">
                    <a:lumMod val="75000"/>
                    <a:lumOff val="25000"/>
                  </a:schemeClr>
                </a:solidFill>
                <a:latin typeface="Gabriola" panose="04040605051002020D02" pitchFamily="82" charset="0"/>
              </a:rPr>
              <a:t>. </a:t>
            </a:r>
            <a:r>
              <a:rPr lang="ru-RU" sz="1050" dirty="0" err="1">
                <a:solidFill>
                  <a:schemeClr val="tx1">
                    <a:lumMod val="75000"/>
                    <a:lumOff val="25000"/>
                  </a:schemeClr>
                </a:solidFill>
                <a:latin typeface="Gabriola" panose="04040605051002020D02" pitchFamily="82" charset="0"/>
              </a:rPr>
              <a:t>Казанин</a:t>
            </a:r>
            <a:r>
              <a:rPr lang="ru-RU" sz="1050" dirty="0">
                <a:solidFill>
                  <a:schemeClr val="tx1">
                    <a:lumMod val="75000"/>
                    <a:lumOff val="25000"/>
                  </a:schemeClr>
                </a:solidFill>
                <a:latin typeface="Gabriola" panose="04040605051002020D02" pitchFamily="82" charset="0"/>
              </a:rPr>
              <a:t> // Наш район</a:t>
            </a:r>
            <a:r>
              <a:rPr lang="ru-RU" sz="1050" dirty="0" smtClean="0">
                <a:solidFill>
                  <a:schemeClr val="tx1">
                    <a:lumMod val="75000"/>
                    <a:lumOff val="25000"/>
                  </a:schemeClr>
                </a:solidFill>
                <a:latin typeface="Gabriola" panose="04040605051002020D02" pitchFamily="82" charset="0"/>
              </a:rPr>
              <a:t>.-2003.-15 </a:t>
            </a:r>
            <a:r>
              <a:rPr lang="ru-RU" sz="1050" dirty="0">
                <a:solidFill>
                  <a:schemeClr val="tx1">
                    <a:lumMod val="75000"/>
                    <a:lumOff val="25000"/>
                  </a:schemeClr>
                </a:solidFill>
                <a:latin typeface="Gabriola" panose="04040605051002020D02" pitchFamily="82" charset="0"/>
              </a:rPr>
              <a:t>янв. </a:t>
            </a:r>
            <a:r>
              <a:rPr lang="ru-RU" sz="1050" dirty="0" err="1">
                <a:solidFill>
                  <a:schemeClr val="tx1">
                    <a:lumMod val="75000"/>
                    <a:lumOff val="25000"/>
                  </a:schemeClr>
                </a:solidFill>
                <a:latin typeface="Gabriola" panose="04040605051002020D02" pitchFamily="82" charset="0"/>
              </a:rPr>
              <a:t>Казанин</a:t>
            </a:r>
            <a:r>
              <a:rPr lang="ru-RU" sz="1050" dirty="0">
                <a:solidFill>
                  <a:schemeClr val="tx1">
                    <a:lumMod val="75000"/>
                    <a:lumOff val="25000"/>
                  </a:schemeClr>
                </a:solidFill>
                <a:latin typeface="Gabriola" panose="04040605051002020D02" pitchFamily="82" charset="0"/>
              </a:rPr>
              <a:t>, В. День «городка»:[к юбилею р-на] / В. </a:t>
            </a:r>
            <a:r>
              <a:rPr lang="ru-RU" sz="1050" dirty="0" err="1">
                <a:solidFill>
                  <a:schemeClr val="tx1">
                    <a:lumMod val="75000"/>
                    <a:lumOff val="25000"/>
                  </a:schemeClr>
                </a:solidFill>
                <a:latin typeface="Gabriola" panose="04040605051002020D02" pitchFamily="82" charset="0"/>
              </a:rPr>
              <a:t>Казанин</a:t>
            </a:r>
            <a:r>
              <a:rPr lang="ru-RU" sz="1050" dirty="0">
                <a:solidFill>
                  <a:schemeClr val="tx1">
                    <a:lumMod val="75000"/>
                    <a:lumOff val="25000"/>
                  </a:schemeClr>
                </a:solidFill>
                <a:latin typeface="Gabriola" panose="04040605051002020D02" pitchFamily="82" charset="0"/>
              </a:rPr>
              <a:t> // Наш район. – 2003. – 10марта. </a:t>
            </a:r>
          </a:p>
        </p:txBody>
      </p:sp>
    </p:spTree>
    <p:extLst>
      <p:ext uri="{BB962C8B-B14F-4D97-AF65-F5344CB8AC3E}">
        <p14:creationId xmlns:p14="http://schemas.microsoft.com/office/powerpoint/2010/main" val="307083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5</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15 января</a:t>
            </a:r>
            <a:endParaRPr lang="ru-RU" sz="4400" b="1" i="1" dirty="0">
              <a:solidFill>
                <a:schemeClr val="tx1">
                  <a:lumMod val="75000"/>
                  <a:lumOff val="25000"/>
                </a:schemeClr>
              </a:solidFill>
              <a:latin typeface="Gabriola" panose="04040605051002020D02" pitchFamily="82" charset="0"/>
            </a:endParaRPr>
          </a:p>
        </p:txBody>
      </p:sp>
      <p:sp>
        <p:nvSpPr>
          <p:cNvPr id="8" name="TextBox 7"/>
          <p:cNvSpPr txBox="1"/>
          <p:nvPr/>
        </p:nvSpPr>
        <p:spPr>
          <a:xfrm>
            <a:off x="4569149" y="1203859"/>
            <a:ext cx="4036495" cy="5324535"/>
          </a:xfrm>
          <a:prstGeom prst="rect">
            <a:avLst/>
          </a:prstGeom>
          <a:noFill/>
        </p:spPr>
        <p:txBody>
          <a:bodyPr wrap="square" rtlCol="0">
            <a:spAutoFit/>
          </a:bodyPr>
          <a:lstStyle/>
          <a:p>
            <a:pPr algn="just"/>
            <a:r>
              <a:rPr lang="ru-RU" sz="1400" dirty="0" err="1">
                <a:solidFill>
                  <a:schemeClr val="tx1">
                    <a:lumMod val="75000"/>
                    <a:lumOff val="25000"/>
                  </a:schemeClr>
                </a:solidFill>
                <a:latin typeface="Gabriola" panose="04040605051002020D02" pitchFamily="82" charset="0"/>
              </a:rPr>
              <a:t>Купреев</a:t>
            </a:r>
            <a:r>
              <a:rPr lang="ru-RU" sz="1400" dirty="0">
                <a:solidFill>
                  <a:schemeClr val="tx1">
                    <a:lumMod val="75000"/>
                    <a:lumOff val="25000"/>
                  </a:schemeClr>
                </a:solidFill>
                <a:latin typeface="Gabriola" panose="04040605051002020D02" pitchFamily="82" charset="0"/>
              </a:rPr>
              <a:t> Владимир Тимофеевич родился в городе Медынь Калужской области. В 1959 году окончил Московский </a:t>
            </a:r>
            <a:r>
              <a:rPr lang="ru-RU" sz="1400" dirty="0" err="1">
                <a:solidFill>
                  <a:schemeClr val="tx1">
                    <a:lumMod val="75000"/>
                    <a:lumOff val="25000"/>
                  </a:schemeClr>
                </a:solidFill>
                <a:latin typeface="Gabriola" panose="04040605051002020D02" pitchFamily="82" charset="0"/>
              </a:rPr>
              <a:t>лесомеханический</a:t>
            </a:r>
            <a:r>
              <a:rPr lang="ru-RU" sz="1400" dirty="0">
                <a:solidFill>
                  <a:schemeClr val="tx1">
                    <a:lumMod val="75000"/>
                    <a:lumOff val="25000"/>
                  </a:schemeClr>
                </a:solidFill>
                <a:latin typeface="Gabriola" panose="04040605051002020D02" pitchFamily="82" charset="0"/>
              </a:rPr>
              <a:t> техникум по специальности «техник-механик», в 1967 году – Ленинградскую лесотехническую академию им. С. М. Кирова. По распределению получил направление в город Ялуторовск Тюменской области, работал механиком.</a:t>
            </a:r>
          </a:p>
          <a:p>
            <a:pPr algn="just"/>
            <a:r>
              <a:rPr lang="ru-RU" sz="1400" dirty="0">
                <a:solidFill>
                  <a:schemeClr val="tx1">
                    <a:lumMod val="75000"/>
                    <a:lumOff val="25000"/>
                  </a:schemeClr>
                </a:solidFill>
                <a:latin typeface="Gabriola" panose="04040605051002020D02" pitchFamily="82" charset="0"/>
              </a:rPr>
              <a:t>     С 1969 по 1985 год – начальник электростанции, технолог, заместитель начальника по технологии, главный инженер на Белогорском деревообрабатывающем заводе в поселке </a:t>
            </a:r>
            <a:r>
              <a:rPr lang="ru-RU" sz="1400" dirty="0" err="1">
                <a:solidFill>
                  <a:schemeClr val="tx1">
                    <a:lumMod val="75000"/>
                    <a:lumOff val="25000"/>
                  </a:schemeClr>
                </a:solidFill>
                <a:latin typeface="Gabriola" panose="04040605051002020D02" pitchFamily="82" charset="0"/>
              </a:rPr>
              <a:t>Луговской</a:t>
            </a:r>
            <a:r>
              <a:rPr lang="ru-RU" sz="1400" dirty="0">
                <a:solidFill>
                  <a:schemeClr val="tx1">
                    <a:lumMod val="75000"/>
                    <a:lumOff val="25000"/>
                  </a:schemeClr>
                </a:solidFill>
                <a:latin typeface="Gabriola" panose="04040605051002020D02" pitchFamily="82" charset="0"/>
              </a:rPr>
              <a:t>. С 1985 по 1990 год работал директором этого завода. </a:t>
            </a:r>
          </a:p>
          <a:p>
            <a:pPr algn="just"/>
            <a:r>
              <a:rPr lang="ru-RU" sz="1400" dirty="0">
                <a:solidFill>
                  <a:schemeClr val="tx1">
                    <a:lumMod val="75000"/>
                    <a:lumOff val="25000"/>
                  </a:schemeClr>
                </a:solidFill>
                <a:latin typeface="Gabriola" panose="04040605051002020D02" pitchFamily="82" charset="0"/>
              </a:rPr>
              <a:t>    С 1998 года работал в администрации Ханты-Мансийского района на должности начальника отдела промышленности, консультантом по договору безвозмездного оказания услуг лесопромышленным предприятиям района. Являлся членом Общественной палаты Ханты-Мансийского автономного округа – Югры в 2006-2008гг. Ветеран труда. Награжден медалью «За освоение недр и развитие нефтегазового комплекса Западной Сибири», почетной грамотой Губернатора Ханты-Мансийского автономного округа – Югры.</a:t>
            </a:r>
          </a:p>
          <a:p>
            <a:pPr algn="just"/>
            <a:r>
              <a:rPr lang="ru-RU" sz="1400" dirty="0">
                <a:solidFill>
                  <a:schemeClr val="tx1">
                    <a:lumMod val="75000"/>
                    <a:lumOff val="25000"/>
                  </a:schemeClr>
                </a:solidFill>
                <a:latin typeface="Gabriola" panose="04040605051002020D02" pitchFamily="82" charset="0"/>
              </a:rPr>
              <a:t>     В архивном отделе администрации Ханты-Мансийского района хранятся биографические документы В. Т. Купреева.</a:t>
            </a:r>
          </a:p>
          <a:p>
            <a:r>
              <a:rPr lang="ru-RU" sz="1600" dirty="0">
                <a:solidFill>
                  <a:schemeClr val="tx1">
                    <a:lumMod val="75000"/>
                    <a:lumOff val="25000"/>
                  </a:schemeClr>
                </a:solidFill>
                <a:latin typeface="Gabriola" panose="04040605051002020D02" pitchFamily="82" charset="0"/>
              </a:rPr>
              <a:t> </a:t>
            </a:r>
          </a:p>
          <a:p>
            <a:r>
              <a:rPr lang="ru-RU" sz="1050" dirty="0">
                <a:solidFill>
                  <a:schemeClr val="tx1">
                    <a:lumMod val="75000"/>
                    <a:lumOff val="25000"/>
                  </a:schemeClr>
                </a:solidFill>
                <a:latin typeface="Gabriola" panose="04040605051002020D02" pitchFamily="82" charset="0"/>
              </a:rPr>
              <a:t>Почетные жители района. // Наш район.-2008.-6 ноябрь.</a:t>
            </a: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4</a:t>
            </a:r>
            <a:endParaRPr lang="ru-RU" sz="1600" dirty="0"/>
          </a:p>
        </p:txBody>
      </p:sp>
      <p:sp>
        <p:nvSpPr>
          <p:cNvPr id="11" name="TextBox 10"/>
          <p:cNvSpPr txBox="1"/>
          <p:nvPr/>
        </p:nvSpPr>
        <p:spPr>
          <a:xfrm>
            <a:off x="729157" y="4978162"/>
            <a:ext cx="3771997" cy="1323439"/>
          </a:xfrm>
          <a:prstGeom prst="rect">
            <a:avLst/>
          </a:prstGeom>
          <a:noFill/>
        </p:spPr>
        <p:txBody>
          <a:bodyPr wrap="square" rtlCol="0">
            <a:spAutoFit/>
          </a:bodyPr>
          <a:lstStyle/>
          <a:p>
            <a:pPr algn="just"/>
            <a:r>
              <a:rPr lang="ru-RU" sz="1600" i="1" dirty="0">
                <a:solidFill>
                  <a:schemeClr val="tx1">
                    <a:lumMod val="75000"/>
                    <a:lumOff val="25000"/>
                  </a:schemeClr>
                </a:solidFill>
                <a:latin typeface="Gabriola" panose="04040605051002020D02" pitchFamily="82" charset="0"/>
              </a:rPr>
              <a:t>80 лет</a:t>
            </a:r>
            <a:r>
              <a:rPr lang="ru-RU" sz="1600" dirty="0">
                <a:solidFill>
                  <a:schemeClr val="tx1">
                    <a:lumMod val="75000"/>
                    <a:lumOff val="25000"/>
                  </a:schemeClr>
                </a:solidFill>
                <a:latin typeface="Gabriola" panose="04040605051002020D02" pitchFamily="82" charset="0"/>
              </a:rPr>
              <a:t> назад (1938-2016) родился </a:t>
            </a:r>
            <a:r>
              <a:rPr lang="ru-RU" sz="1600" b="1" dirty="0" err="1">
                <a:solidFill>
                  <a:schemeClr val="tx1">
                    <a:lumMod val="75000"/>
                    <a:lumOff val="25000"/>
                  </a:schemeClr>
                </a:solidFill>
                <a:latin typeface="Gabriola" panose="04040605051002020D02" pitchFamily="82" charset="0"/>
              </a:rPr>
              <a:t>Купреев</a:t>
            </a:r>
            <a:r>
              <a:rPr lang="ru-RU" sz="1600" b="1" dirty="0">
                <a:solidFill>
                  <a:schemeClr val="tx1">
                    <a:lumMod val="75000"/>
                    <a:lumOff val="25000"/>
                  </a:schemeClr>
                </a:solidFill>
                <a:latin typeface="Gabriola" panose="04040605051002020D02" pitchFamily="82" charset="0"/>
              </a:rPr>
              <a:t> Владимир Тимофеевич,</a:t>
            </a:r>
            <a:r>
              <a:rPr lang="ru-RU" sz="1600" dirty="0">
                <a:solidFill>
                  <a:schemeClr val="tx1">
                    <a:lumMod val="75000"/>
                    <a:lumOff val="25000"/>
                  </a:schemeClr>
                </a:solidFill>
                <a:latin typeface="Gabriola" panose="04040605051002020D02" pitchFamily="82" charset="0"/>
              </a:rPr>
              <a:t> Заслуженный работник лесной промышленности Ханты-Мансийского автономного округа (2008), Почетный гражданин Ханты-Мансийского района (1999).</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576" y="1340768"/>
            <a:ext cx="2825029" cy="3616437"/>
          </a:xfrm>
          <a:prstGeom prst="rect">
            <a:avLst/>
          </a:prstGeom>
          <a:effectLst>
            <a:softEdge rad="127000"/>
          </a:effectLst>
        </p:spPr>
      </p:pic>
    </p:spTree>
    <p:extLst>
      <p:ext uri="{BB962C8B-B14F-4D97-AF65-F5344CB8AC3E}">
        <p14:creationId xmlns:p14="http://schemas.microsoft.com/office/powerpoint/2010/main" val="3691544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6</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24 января</a:t>
            </a:r>
            <a:endParaRPr lang="ru-RU" sz="4400" b="1" i="1" dirty="0">
              <a:solidFill>
                <a:schemeClr val="tx1">
                  <a:lumMod val="75000"/>
                  <a:lumOff val="25000"/>
                </a:schemeClr>
              </a:solidFill>
              <a:latin typeface="Gabriola" panose="04040605051002020D02" pitchFamily="82" charset="0"/>
            </a:endParaRPr>
          </a:p>
        </p:txBody>
      </p:sp>
      <p:sp>
        <p:nvSpPr>
          <p:cNvPr id="8" name="TextBox 7"/>
          <p:cNvSpPr txBox="1"/>
          <p:nvPr/>
        </p:nvSpPr>
        <p:spPr>
          <a:xfrm>
            <a:off x="4585343" y="1331050"/>
            <a:ext cx="4020302" cy="5101397"/>
          </a:xfrm>
          <a:prstGeom prst="rect">
            <a:avLst/>
          </a:prstGeom>
          <a:noFill/>
        </p:spPr>
        <p:txBody>
          <a:bodyPr wrap="square" rtlCol="0">
            <a:spAutoFit/>
          </a:bodyPr>
          <a:lstStyle/>
          <a:p>
            <a:pPr algn="just"/>
            <a:r>
              <a:rPr lang="ru-RU" sz="1400" dirty="0" smtClean="0">
                <a:solidFill>
                  <a:schemeClr val="tx1">
                    <a:lumMod val="75000"/>
                    <a:lumOff val="25000"/>
                  </a:schemeClr>
                </a:solidFill>
                <a:latin typeface="Gabriola" panose="04040605051002020D02" pitchFamily="82" charset="0"/>
              </a:rPr>
              <a:t>Деревни </a:t>
            </a:r>
            <a:r>
              <a:rPr lang="ru-RU" sz="1400" dirty="0">
                <a:solidFill>
                  <a:schemeClr val="tx1">
                    <a:lumMod val="75000"/>
                    <a:lumOff val="25000"/>
                  </a:schemeClr>
                </a:solidFill>
                <a:latin typeface="Gabriola" panose="04040605051002020D02" pitchFamily="82" charset="0"/>
              </a:rPr>
              <a:t>Бобровскую </a:t>
            </a:r>
            <a:r>
              <a:rPr lang="ru-RU" sz="1400" dirty="0" err="1">
                <a:solidFill>
                  <a:schemeClr val="tx1">
                    <a:lumMod val="75000"/>
                    <a:lumOff val="25000"/>
                  </a:schemeClr>
                </a:solidFill>
                <a:latin typeface="Gabriola" panose="04040605051002020D02" pitchFamily="82" charset="0"/>
              </a:rPr>
              <a:t>Цингалинского</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Выкатной</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Тюлинского</a:t>
            </a:r>
            <a:r>
              <a:rPr lang="ru-RU" sz="1400" dirty="0">
                <a:solidFill>
                  <a:schemeClr val="tx1">
                    <a:lumMod val="75000"/>
                    <a:lumOff val="25000"/>
                  </a:schemeClr>
                </a:solidFill>
                <a:latin typeface="Gabriola" panose="04040605051002020D02" pitchFamily="82" charset="0"/>
              </a:rPr>
              <a:t>, Кедровый </a:t>
            </a:r>
            <a:r>
              <a:rPr lang="ru-RU" sz="1400" dirty="0" err="1">
                <a:solidFill>
                  <a:schemeClr val="tx1">
                    <a:lumMod val="75000"/>
                    <a:lumOff val="25000"/>
                  </a:schemeClr>
                </a:solidFill>
                <a:latin typeface="Gabriola" panose="04040605051002020D02" pitchFamily="82" charset="0"/>
              </a:rPr>
              <a:t>Елизаровского</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Сеуль</a:t>
            </a:r>
            <a:r>
              <a:rPr lang="ru-RU" sz="1400" dirty="0">
                <a:solidFill>
                  <a:schemeClr val="tx1">
                    <a:lumMod val="75000"/>
                    <a:lumOff val="25000"/>
                  </a:schemeClr>
                </a:solidFill>
                <a:latin typeface="Gabriola" panose="04040605051002020D02" pitchFamily="82" charset="0"/>
              </a:rPr>
              <a:t> Троицкого и селения: Затон и Луговой </a:t>
            </a:r>
            <a:r>
              <a:rPr lang="ru-RU" sz="1400" dirty="0" err="1">
                <a:solidFill>
                  <a:schemeClr val="tx1">
                    <a:lumMod val="75000"/>
                    <a:lumOff val="25000"/>
                  </a:schemeClr>
                </a:solidFill>
                <a:latin typeface="Gabriola" panose="04040605051002020D02" pitchFamily="82" charset="0"/>
              </a:rPr>
              <a:t>Луговского</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Красноленинский</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Урманный</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Урманного</a:t>
            </a:r>
            <a:r>
              <a:rPr lang="ru-RU" sz="1400" dirty="0">
                <a:solidFill>
                  <a:schemeClr val="tx1">
                    <a:lumMod val="75000"/>
                    <a:lumOff val="25000"/>
                  </a:schemeClr>
                </a:solidFill>
                <a:latin typeface="Gabriola" panose="04040605051002020D02" pitchFamily="82" charset="0"/>
              </a:rPr>
              <a:t> сельсовета, как развивающие при крупных перспективных лесопромышленных пунктах и участках, при производственных отделениях совхозов, с преобладающей в составе населения категорией рабочих и служащих – отнести к категориям поселков и именовать поселками Бобровский, </a:t>
            </a:r>
            <a:r>
              <a:rPr lang="ru-RU" sz="1400" dirty="0" err="1">
                <a:solidFill>
                  <a:schemeClr val="tx1">
                    <a:lumMod val="75000"/>
                    <a:lumOff val="25000"/>
                  </a:schemeClr>
                </a:solidFill>
                <a:latin typeface="Gabriola" panose="04040605051002020D02" pitchFamily="82" charset="0"/>
              </a:rPr>
              <a:t>Выкатной</a:t>
            </a:r>
            <a:r>
              <a:rPr lang="ru-RU" sz="1400" dirty="0">
                <a:solidFill>
                  <a:schemeClr val="tx1">
                    <a:lumMod val="75000"/>
                    <a:lumOff val="25000"/>
                  </a:schemeClr>
                </a:solidFill>
                <a:latin typeface="Gabriola" panose="04040605051002020D02" pitchFamily="82" charset="0"/>
              </a:rPr>
              <a:t>, Кедровый, </a:t>
            </a:r>
            <a:r>
              <a:rPr lang="ru-RU" sz="1400" dirty="0" err="1">
                <a:solidFill>
                  <a:schemeClr val="tx1">
                    <a:lumMod val="75000"/>
                    <a:lumOff val="25000"/>
                  </a:schemeClr>
                </a:solidFill>
                <a:latin typeface="Gabriola" panose="04040605051002020D02" pitchFamily="82" charset="0"/>
              </a:rPr>
              <a:t>Сеуль</a:t>
            </a:r>
            <a:r>
              <a:rPr lang="ru-RU" sz="1400" dirty="0">
                <a:solidFill>
                  <a:schemeClr val="tx1">
                    <a:lumMod val="75000"/>
                    <a:lumOff val="25000"/>
                  </a:schemeClr>
                </a:solidFill>
                <a:latin typeface="Gabriola" panose="04040605051002020D02" pitchFamily="82" charset="0"/>
              </a:rPr>
              <a:t>, Затон, </a:t>
            </a:r>
            <a:r>
              <a:rPr lang="ru-RU" sz="1400" dirty="0" err="1">
                <a:solidFill>
                  <a:schemeClr val="tx1">
                    <a:lumMod val="75000"/>
                    <a:lumOff val="25000"/>
                  </a:schemeClr>
                </a:solidFill>
                <a:latin typeface="Gabriola" panose="04040605051002020D02" pitchFamily="82" charset="0"/>
              </a:rPr>
              <a:t>Луговской</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Красноленинский</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Урманный</a:t>
            </a:r>
            <a:r>
              <a:rPr lang="ru-RU" sz="1400" dirty="0">
                <a:solidFill>
                  <a:schemeClr val="tx1">
                    <a:lumMod val="75000"/>
                    <a:lumOff val="25000"/>
                  </a:schemeClr>
                </a:solidFill>
                <a:latin typeface="Gabriola" panose="04040605051002020D02" pitchFamily="82" charset="0"/>
              </a:rPr>
              <a:t>. Селения: Кировский Сибирского, </a:t>
            </a:r>
            <a:r>
              <a:rPr lang="ru-RU" sz="1400" dirty="0" err="1">
                <a:solidFill>
                  <a:schemeClr val="tx1">
                    <a:lumMod val="75000"/>
                    <a:lumOff val="25000"/>
                  </a:schemeClr>
                </a:solidFill>
                <a:latin typeface="Gabriola" panose="04040605051002020D02" pitchFamily="82" charset="0"/>
              </a:rPr>
              <a:t>Сугунчум</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Селияровского</a:t>
            </a:r>
            <a:r>
              <a:rPr lang="ru-RU" sz="1400" dirty="0">
                <a:solidFill>
                  <a:schemeClr val="tx1">
                    <a:lumMod val="75000"/>
                    <a:lumOff val="25000"/>
                  </a:schemeClr>
                </a:solidFill>
                <a:latin typeface="Gabriola" panose="04040605051002020D02" pitchFamily="82" charset="0"/>
              </a:rPr>
              <a:t>, Ярки </a:t>
            </a:r>
            <a:r>
              <a:rPr lang="ru-RU" sz="1400" dirty="0" err="1">
                <a:solidFill>
                  <a:schemeClr val="tx1">
                    <a:lumMod val="75000"/>
                    <a:lumOff val="25000"/>
                  </a:schemeClr>
                </a:solidFill>
                <a:latin typeface="Gabriola" panose="04040605051002020D02" pitchFamily="82" charset="0"/>
              </a:rPr>
              <a:t>Базьяновского</a:t>
            </a:r>
            <a:r>
              <a:rPr lang="ru-RU" sz="1400" dirty="0">
                <a:solidFill>
                  <a:schemeClr val="tx1">
                    <a:lumMod val="75000"/>
                    <a:lumOff val="25000"/>
                  </a:schemeClr>
                </a:solidFill>
                <a:latin typeface="Gabriola" panose="04040605051002020D02" pitchFamily="82" charset="0"/>
              </a:rPr>
              <a:t> и юрты </a:t>
            </a:r>
            <a:r>
              <a:rPr lang="ru-RU" sz="1400" dirty="0" err="1">
                <a:solidFill>
                  <a:schemeClr val="tx1">
                    <a:lumMod val="75000"/>
                    <a:lumOff val="25000"/>
                  </a:schemeClr>
                </a:solidFill>
                <a:latin typeface="Gabriola" panose="04040605051002020D02" pitchFamily="82" charset="0"/>
              </a:rPr>
              <a:t>Нялино</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Нялинского</a:t>
            </a:r>
            <a:r>
              <a:rPr lang="ru-RU" sz="1400" dirty="0">
                <a:solidFill>
                  <a:schemeClr val="tx1">
                    <a:lumMod val="75000"/>
                    <a:lumOff val="25000"/>
                  </a:schemeClr>
                </a:solidFill>
                <a:latin typeface="Gabriola" panose="04040605051002020D02" pitchFamily="82" charset="0"/>
              </a:rPr>
              <a:t> сельсоветов, как перспективные – отнести к категории деревень и именовать д. Кировская, </a:t>
            </a:r>
            <a:r>
              <a:rPr lang="ru-RU" sz="1400" dirty="0" err="1">
                <a:solidFill>
                  <a:schemeClr val="tx1">
                    <a:lumMod val="75000"/>
                    <a:lumOff val="25000"/>
                  </a:schemeClr>
                </a:solidFill>
                <a:latin typeface="Gabriola" panose="04040605051002020D02" pitchFamily="82" charset="0"/>
              </a:rPr>
              <a:t>Сугунчум</a:t>
            </a:r>
            <a:r>
              <a:rPr lang="ru-RU" sz="1400" dirty="0">
                <a:solidFill>
                  <a:schemeClr val="tx1">
                    <a:lumMod val="75000"/>
                    <a:lumOff val="25000"/>
                  </a:schemeClr>
                </a:solidFill>
                <a:latin typeface="Gabriola" panose="04040605051002020D02" pitchFamily="82" charset="0"/>
              </a:rPr>
              <a:t>, Ярки, </a:t>
            </a:r>
            <a:r>
              <a:rPr lang="ru-RU" sz="1400" dirty="0" err="1">
                <a:solidFill>
                  <a:schemeClr val="tx1">
                    <a:lumMod val="75000"/>
                    <a:lumOff val="25000"/>
                  </a:schemeClr>
                </a:solidFill>
                <a:latin typeface="Gabriola" panose="04040605051002020D02" pitchFamily="82" charset="0"/>
              </a:rPr>
              <a:t>Нялина</a:t>
            </a:r>
            <a:r>
              <a:rPr lang="ru-RU" sz="1400" dirty="0">
                <a:solidFill>
                  <a:schemeClr val="tx1">
                    <a:lumMod val="75000"/>
                    <a:lumOff val="25000"/>
                  </a:schemeClr>
                </a:solidFill>
                <a:latin typeface="Gabriola" panose="04040605051002020D02" pitchFamily="82" charset="0"/>
              </a:rPr>
              <a:t>. </a:t>
            </a:r>
          </a:p>
          <a:p>
            <a:pPr algn="just"/>
            <a:r>
              <a:rPr lang="ru-RU" sz="1400" dirty="0">
                <a:solidFill>
                  <a:schemeClr val="tx1">
                    <a:lumMod val="75000"/>
                    <a:lumOff val="25000"/>
                  </a:schemeClr>
                </a:solidFill>
                <a:latin typeface="Gabriola" panose="04040605051002020D02" pitchFamily="82" charset="0"/>
              </a:rPr>
              <a:t>      Исключить из учетных данных административно-территориального деления области населенные пункты, как утратившие свое значение: а) в связи с выбытием всех хозяйств: с. Конево </a:t>
            </a:r>
            <a:r>
              <a:rPr lang="ru-RU" sz="1400" dirty="0" err="1">
                <a:solidFill>
                  <a:schemeClr val="tx1">
                    <a:lumMod val="75000"/>
                    <a:lumOff val="25000"/>
                  </a:schemeClr>
                </a:solidFill>
                <a:latin typeface="Gabriola" panose="04040605051002020D02" pitchFamily="82" charset="0"/>
              </a:rPr>
              <a:t>Зенковского</a:t>
            </a:r>
            <a:r>
              <a:rPr lang="ru-RU" sz="1400" dirty="0">
                <a:solidFill>
                  <a:schemeClr val="tx1">
                    <a:lumMod val="75000"/>
                    <a:lumOff val="25000"/>
                  </a:schemeClr>
                </a:solidFill>
                <a:latin typeface="Gabriola" panose="04040605051002020D02" pitchFamily="82" charset="0"/>
              </a:rPr>
              <a:t>, д. Борки </a:t>
            </a:r>
            <a:r>
              <a:rPr lang="ru-RU" sz="1400" dirty="0" err="1">
                <a:solidFill>
                  <a:schemeClr val="tx1">
                    <a:lumMod val="75000"/>
                    <a:lumOff val="25000"/>
                  </a:schemeClr>
                </a:solidFill>
                <a:latin typeface="Gabriola" panose="04040605051002020D02" pitchFamily="82" charset="0"/>
              </a:rPr>
              <a:t>Тюлинского</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Саргачи</a:t>
            </a:r>
            <a:r>
              <a:rPr lang="ru-RU" sz="1400" dirty="0">
                <a:solidFill>
                  <a:schemeClr val="tx1">
                    <a:lumMod val="75000"/>
                    <a:lumOff val="25000"/>
                  </a:schemeClr>
                </a:solidFill>
                <a:latin typeface="Gabriola" panose="04040605051002020D02" pitchFamily="82" charset="0"/>
              </a:rPr>
              <a:t> Сибирского, </a:t>
            </a:r>
            <a:r>
              <a:rPr lang="ru-RU" sz="1400" dirty="0" err="1">
                <a:solidFill>
                  <a:schemeClr val="tx1">
                    <a:lumMod val="75000"/>
                    <a:lumOff val="25000"/>
                  </a:schemeClr>
                </a:solidFill>
                <a:latin typeface="Gabriola" panose="04040605051002020D02" pitchFamily="82" charset="0"/>
              </a:rPr>
              <a:t>Сивохребт</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Селияровского</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Сумкину</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Зенковского</a:t>
            </a:r>
            <a:r>
              <a:rPr lang="ru-RU" sz="1400" dirty="0">
                <a:solidFill>
                  <a:schemeClr val="tx1">
                    <a:lumMod val="75000"/>
                    <a:lumOff val="25000"/>
                  </a:schemeClr>
                </a:solidFill>
                <a:latin typeface="Gabriola" panose="04040605051002020D02" pitchFamily="82" charset="0"/>
              </a:rPr>
              <a:t>, п. </a:t>
            </a:r>
            <a:r>
              <a:rPr lang="ru-RU" sz="1400" dirty="0" err="1">
                <a:solidFill>
                  <a:schemeClr val="tx1">
                    <a:lumMod val="75000"/>
                    <a:lumOff val="25000"/>
                  </a:schemeClr>
                </a:solidFill>
                <a:latin typeface="Gabriola" panose="04040605051002020D02" pitchFamily="82" charset="0"/>
              </a:rPr>
              <a:t>Усть-Назым</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Луговского</a:t>
            </a:r>
            <a:r>
              <a:rPr lang="ru-RU" sz="1400" dirty="0">
                <a:solidFill>
                  <a:schemeClr val="tx1">
                    <a:lumMod val="75000"/>
                    <a:lumOff val="25000"/>
                  </a:schemeClr>
                </a:solidFill>
                <a:latin typeface="Gabriola" panose="04040605051002020D02" pitchFamily="82" charset="0"/>
              </a:rPr>
              <a:t> сельсоветов, селение Горный </a:t>
            </a:r>
            <a:r>
              <a:rPr lang="ru-RU" sz="1400" dirty="0" err="1">
                <a:solidFill>
                  <a:schemeClr val="tx1">
                    <a:lumMod val="75000"/>
                    <a:lumOff val="25000"/>
                  </a:schemeClr>
                </a:solidFill>
                <a:latin typeface="Gabriola" panose="04040605051002020D02" pitchFamily="82" charset="0"/>
              </a:rPr>
              <a:t>Урманного</a:t>
            </a:r>
            <a:r>
              <a:rPr lang="ru-RU" sz="1400" dirty="0">
                <a:solidFill>
                  <a:schemeClr val="tx1">
                    <a:lumMod val="75000"/>
                    <a:lumOff val="25000"/>
                  </a:schemeClr>
                </a:solidFill>
                <a:latin typeface="Gabriola" panose="04040605051002020D02" pitchFamily="82" charset="0"/>
              </a:rPr>
              <a:t> сельсовета». </a:t>
            </a:r>
          </a:p>
          <a:p>
            <a:pPr algn="just"/>
            <a:r>
              <a:rPr lang="ru-RU" sz="1400" dirty="0">
                <a:solidFill>
                  <a:schemeClr val="tx1">
                    <a:lumMod val="75000"/>
                    <a:lumOff val="25000"/>
                  </a:schemeClr>
                </a:solidFill>
                <a:latin typeface="Gabriola" panose="04040605051002020D02" pitchFamily="82" charset="0"/>
              </a:rPr>
              <a:t>  </a:t>
            </a:r>
            <a:endParaRPr lang="ru-RU" sz="1400" dirty="0" smtClean="0">
              <a:solidFill>
                <a:schemeClr val="tx1">
                  <a:lumMod val="75000"/>
                  <a:lumOff val="25000"/>
                </a:schemeClr>
              </a:solidFill>
              <a:latin typeface="Gabriola" panose="04040605051002020D02" pitchFamily="82" charset="0"/>
            </a:endParaRPr>
          </a:p>
          <a:p>
            <a:pPr algn="just"/>
            <a:endParaRPr lang="ru-RU" sz="1400" dirty="0">
              <a:solidFill>
                <a:schemeClr val="tx1">
                  <a:lumMod val="75000"/>
                  <a:lumOff val="25000"/>
                </a:schemeClr>
              </a:solidFill>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КУ </a:t>
            </a:r>
            <a:r>
              <a:rPr lang="ru-RU" sz="1050" dirty="0">
                <a:solidFill>
                  <a:schemeClr val="tx1">
                    <a:lumMod val="75000"/>
                    <a:lumOff val="25000"/>
                  </a:schemeClr>
                </a:solidFill>
                <a:latin typeface="Gabriola" panose="04040605051002020D02" pitchFamily="82" charset="0"/>
              </a:rPr>
              <a:t>«Государственный архив Югры». Ф.1. Оп.1. Д. 954. Л.29.  </a:t>
            </a:r>
          </a:p>
          <a:p>
            <a:pPr algn="just"/>
            <a:r>
              <a:rPr lang="ru-RU" sz="1050" dirty="0">
                <a:solidFill>
                  <a:schemeClr val="tx1">
                    <a:lumMod val="75000"/>
                    <a:lumOff val="25000"/>
                  </a:schemeClr>
                </a:solidFill>
                <a:latin typeface="Gabriola" panose="04040605051002020D02" pitchFamily="82" charset="0"/>
              </a:rPr>
              <a:t>Краткий справочник по фондам архивных отделов районов Ханты-Мансийского автономного округа-Югры.- Ханты-Мансийск, 2010. – Т. 4.-С. 293</a:t>
            </a:r>
            <a:r>
              <a:rPr lang="ru-RU" sz="1050" dirty="0" smtClean="0">
                <a:solidFill>
                  <a:schemeClr val="tx1">
                    <a:lumMod val="75000"/>
                    <a:lumOff val="25000"/>
                  </a:schemeClr>
                </a:solidFill>
                <a:latin typeface="Gabriola" panose="04040605051002020D02" pitchFamily="82" charset="0"/>
              </a:rPr>
              <a:t>.</a:t>
            </a:r>
            <a:endParaRPr lang="ru-RU" sz="1400" dirty="0" smtClean="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5</a:t>
            </a:r>
            <a:endParaRPr lang="ru-RU" sz="1600" dirty="0"/>
          </a:p>
        </p:txBody>
      </p:sp>
      <p:sp>
        <p:nvSpPr>
          <p:cNvPr id="12" name="TextBox 11"/>
          <p:cNvSpPr txBox="1"/>
          <p:nvPr/>
        </p:nvSpPr>
        <p:spPr>
          <a:xfrm>
            <a:off x="800259" y="1340768"/>
            <a:ext cx="3660409" cy="2185214"/>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50 лет назад (1968) принято решение исполкома Тюменского областного Совета депутатов трудящихся о регистрации населенных пунктов, возникших при производственных и служебных объектах по Ханты-Мансийскому району. </a:t>
            </a:r>
          </a:p>
          <a:p>
            <a:pPr algn="just"/>
            <a:r>
              <a:rPr lang="ru-RU" sz="1400" dirty="0">
                <a:solidFill>
                  <a:schemeClr val="tx1">
                    <a:lumMod val="75000"/>
                    <a:lumOff val="25000"/>
                  </a:schemeClr>
                </a:solidFill>
                <a:latin typeface="Gabriola" panose="04040605051002020D02" pitchFamily="82" charset="0"/>
              </a:rPr>
              <a:t>       </a:t>
            </a:r>
          </a:p>
          <a:p>
            <a:pPr algn="just"/>
            <a:endParaRPr lang="ru-RU" sz="1400" dirty="0" smtClean="0">
              <a:solidFill>
                <a:schemeClr val="tx1">
                  <a:lumMod val="75000"/>
                  <a:lumOff val="25000"/>
                </a:schemeClr>
              </a:solidFill>
              <a:latin typeface="Gabriola" panose="04040605051002020D02" pitchFamily="82" charset="0"/>
            </a:endParaRPr>
          </a:p>
          <a:p>
            <a:pPr algn="just"/>
            <a:endParaRPr lang="ru-RU" sz="1400" dirty="0">
              <a:solidFill>
                <a:schemeClr val="tx1">
                  <a:lumMod val="75000"/>
                  <a:lumOff val="25000"/>
                </a:schemeClr>
              </a:solidFill>
              <a:latin typeface="Gabriola" panose="04040605051002020D02" pitchFamily="82" charset="0"/>
            </a:endParaRPr>
          </a:p>
          <a:p>
            <a:pPr algn="just"/>
            <a:endParaRPr lang="ru-RU" sz="1400" dirty="0" smtClean="0">
              <a:solidFill>
                <a:schemeClr val="tx1">
                  <a:lumMod val="75000"/>
                  <a:lumOff val="25000"/>
                </a:schemeClr>
              </a:solidFill>
              <a:latin typeface="Gabriola" panose="04040605051002020D02" pitchFamily="82" charset="0"/>
            </a:endParaRPr>
          </a:p>
        </p:txBody>
      </p:sp>
      <p:sp>
        <p:nvSpPr>
          <p:cNvPr id="13" name="TextBox 12"/>
          <p:cNvSpPr txBox="1"/>
          <p:nvPr/>
        </p:nvSpPr>
        <p:spPr>
          <a:xfrm>
            <a:off x="753257" y="3149472"/>
            <a:ext cx="3675024" cy="3108543"/>
          </a:xfrm>
          <a:prstGeom prst="rect">
            <a:avLst/>
          </a:prstGeom>
          <a:noFill/>
        </p:spPr>
        <p:txBody>
          <a:bodyPr wrap="square" rtlCol="0">
            <a:spAutoFit/>
          </a:bodyPr>
          <a:lstStyle/>
          <a:p>
            <a:pPr algn="just"/>
            <a:r>
              <a:rPr lang="ru-RU" sz="1400" dirty="0" smtClean="0">
                <a:solidFill>
                  <a:schemeClr val="tx1">
                    <a:lumMod val="75000"/>
                    <a:lumOff val="25000"/>
                  </a:schemeClr>
                </a:solidFill>
                <a:latin typeface="Gabriola" panose="04040605051002020D02" pitchFamily="82" charset="0"/>
              </a:rPr>
              <a:t>По </a:t>
            </a:r>
            <a:r>
              <a:rPr lang="ru-RU" sz="1400" dirty="0" err="1">
                <a:solidFill>
                  <a:schemeClr val="tx1">
                    <a:lumMod val="75000"/>
                    <a:lumOff val="25000"/>
                  </a:schemeClr>
                </a:solidFill>
                <a:latin typeface="Gabriola" panose="04040605051002020D02" pitchFamily="82" charset="0"/>
              </a:rPr>
              <a:t>Батовскому</a:t>
            </a:r>
            <a:r>
              <a:rPr lang="ru-RU" sz="1400" dirty="0">
                <a:solidFill>
                  <a:schemeClr val="tx1">
                    <a:lumMod val="75000"/>
                    <a:lumOff val="25000"/>
                  </a:schemeClr>
                </a:solidFill>
                <a:latin typeface="Gabriola" panose="04040605051002020D02" pitchFamily="82" charset="0"/>
              </a:rPr>
              <a:t> сельсовету - п. Сибирский при центральной усадьбе совхоза «</a:t>
            </a:r>
            <a:r>
              <a:rPr lang="ru-RU" sz="1400" dirty="0" err="1">
                <a:solidFill>
                  <a:schemeClr val="tx1">
                    <a:lumMod val="75000"/>
                    <a:lumOff val="25000"/>
                  </a:schemeClr>
                </a:solidFill>
                <a:latin typeface="Gabriola" panose="04040605051002020D02" pitchFamily="82" charset="0"/>
              </a:rPr>
              <a:t>Реполовский</a:t>
            </a:r>
            <a:r>
              <a:rPr lang="ru-RU" sz="1400" dirty="0">
                <a:solidFill>
                  <a:schemeClr val="tx1">
                    <a:lumMod val="75000"/>
                    <a:lumOff val="25000"/>
                  </a:schemeClr>
                </a:solidFill>
                <a:latin typeface="Gabriola" panose="04040605051002020D02" pitchFamily="82" charset="0"/>
              </a:rPr>
              <a:t>», по </a:t>
            </a:r>
            <a:r>
              <a:rPr lang="ru-RU" sz="1400" dirty="0" err="1">
                <a:solidFill>
                  <a:schemeClr val="tx1">
                    <a:lumMod val="75000"/>
                    <a:lumOff val="25000"/>
                  </a:schemeClr>
                </a:solidFill>
                <a:latin typeface="Gabriola" panose="04040605051002020D02" pitchFamily="82" charset="0"/>
              </a:rPr>
              <a:t>Базьяновскому</a:t>
            </a:r>
            <a:r>
              <a:rPr lang="ru-RU" sz="1400" dirty="0">
                <a:solidFill>
                  <a:schemeClr val="tx1">
                    <a:lumMod val="75000"/>
                    <a:lumOff val="25000"/>
                  </a:schemeClr>
                </a:solidFill>
                <a:latin typeface="Gabriola" panose="04040605051002020D02" pitchFamily="82" charset="0"/>
              </a:rPr>
              <a:t> сельсовету – д. Добрину при подсобном хозяйстве Ханты-Мансийского горпромкомбината, по </a:t>
            </a:r>
            <a:r>
              <a:rPr lang="ru-RU" sz="1400" dirty="0" err="1">
                <a:solidFill>
                  <a:schemeClr val="tx1">
                    <a:lumMod val="75000"/>
                    <a:lumOff val="25000"/>
                  </a:schemeClr>
                </a:solidFill>
                <a:latin typeface="Gabriola" panose="04040605051002020D02" pitchFamily="82" charset="0"/>
              </a:rPr>
              <a:t>Елизаровскому</a:t>
            </a:r>
            <a:r>
              <a:rPr lang="ru-RU" sz="1400" dirty="0">
                <a:solidFill>
                  <a:schemeClr val="tx1">
                    <a:lumMod val="75000"/>
                    <a:lumOff val="25000"/>
                  </a:schemeClr>
                </a:solidFill>
                <a:latin typeface="Gabriola" panose="04040605051002020D02" pitchFamily="82" charset="0"/>
              </a:rPr>
              <a:t> сельсовету – п. Октябрьский при Октябрьском участке </a:t>
            </a:r>
            <a:r>
              <a:rPr lang="ru-RU" sz="1400" dirty="0" err="1">
                <a:solidFill>
                  <a:schemeClr val="tx1">
                    <a:lumMod val="75000"/>
                    <a:lumOff val="25000"/>
                  </a:schemeClr>
                </a:solidFill>
                <a:latin typeface="Gabriola" panose="04040605051002020D02" pitchFamily="82" charset="0"/>
              </a:rPr>
              <a:t>Елизаровского</a:t>
            </a:r>
            <a:r>
              <a:rPr lang="ru-RU" sz="1400" dirty="0">
                <a:solidFill>
                  <a:schemeClr val="tx1">
                    <a:lumMod val="75000"/>
                    <a:lumOff val="25000"/>
                  </a:schemeClr>
                </a:solidFill>
                <a:latin typeface="Gabriola" panose="04040605051002020D02" pitchFamily="82" charset="0"/>
              </a:rPr>
              <a:t> лесозаготовительного пункта Ханты-Мансийского леспромхоза».</a:t>
            </a:r>
          </a:p>
          <a:p>
            <a:pPr algn="just"/>
            <a:r>
              <a:rPr lang="ru-RU" sz="1400" dirty="0">
                <a:solidFill>
                  <a:schemeClr val="tx1">
                    <a:lumMod val="75000"/>
                    <a:lumOff val="25000"/>
                  </a:schemeClr>
                </a:solidFill>
                <a:latin typeface="Gabriola" panose="04040605051002020D02" pitchFamily="82" charset="0"/>
              </a:rPr>
              <a:t>      «Преобразовать из одной категории в другую следующие населенные пункты; д. </a:t>
            </a:r>
            <a:r>
              <a:rPr lang="ru-RU" sz="1400" dirty="0" err="1">
                <a:solidFill>
                  <a:schemeClr val="tx1">
                    <a:lumMod val="75000"/>
                    <a:lumOff val="25000"/>
                  </a:schemeClr>
                </a:solidFill>
                <a:latin typeface="Gabriola" panose="04040605051002020D02" pitchFamily="82" charset="0"/>
              </a:rPr>
              <a:t>Кышик</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Назымского</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Селиярову</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Селияровского</a:t>
            </a:r>
            <a:r>
              <a:rPr lang="ru-RU" sz="1400" dirty="0">
                <a:solidFill>
                  <a:schemeClr val="tx1">
                    <a:lumMod val="75000"/>
                    <a:lumOff val="25000"/>
                  </a:schemeClr>
                </a:solidFill>
                <a:latin typeface="Gabriola" panose="04040605051002020D02" pitchFamily="82" charset="0"/>
              </a:rPr>
              <a:t> и Троицу Троицкого сельсоветов, как центры сельсоветов отнести к категории сел и именовать с. </a:t>
            </a:r>
            <a:r>
              <a:rPr lang="ru-RU" sz="1400" dirty="0" err="1">
                <a:solidFill>
                  <a:schemeClr val="tx1">
                    <a:lumMod val="75000"/>
                    <a:lumOff val="25000"/>
                  </a:schemeClr>
                </a:solidFill>
                <a:latin typeface="Gabriola" panose="04040605051002020D02" pitchFamily="82" charset="0"/>
              </a:rPr>
              <a:t>Кышик</a:t>
            </a:r>
            <a:r>
              <a:rPr lang="ru-RU" sz="1400" dirty="0">
                <a:solidFill>
                  <a:schemeClr val="tx1">
                    <a:lumMod val="75000"/>
                    <a:lumOff val="25000"/>
                  </a:schemeClr>
                </a:solidFill>
                <a:latin typeface="Gabriola" panose="04040605051002020D02" pitchFamily="82" charset="0"/>
              </a:rPr>
              <a:t>, </a:t>
            </a:r>
            <a:r>
              <a:rPr lang="ru-RU" sz="1400" dirty="0" err="1">
                <a:solidFill>
                  <a:schemeClr val="tx1">
                    <a:lumMod val="75000"/>
                    <a:lumOff val="25000"/>
                  </a:schemeClr>
                </a:solidFill>
                <a:latin typeface="Gabriola" panose="04040605051002020D02" pitchFamily="82" charset="0"/>
              </a:rPr>
              <a:t>Селиярово</a:t>
            </a:r>
            <a:r>
              <a:rPr lang="ru-RU" sz="1400" dirty="0">
                <a:solidFill>
                  <a:schemeClr val="tx1">
                    <a:lumMod val="75000"/>
                    <a:lumOff val="25000"/>
                  </a:schemeClr>
                </a:solidFill>
                <a:latin typeface="Gabriola" panose="04040605051002020D02" pitchFamily="82" charset="0"/>
              </a:rPr>
              <a:t>, Троица.  </a:t>
            </a:r>
          </a:p>
          <a:p>
            <a:pPr algn="just"/>
            <a:r>
              <a:rPr lang="ru-RU" sz="1400" dirty="0">
                <a:solidFill>
                  <a:schemeClr val="tx1">
                    <a:lumMod val="75000"/>
                    <a:lumOff val="25000"/>
                  </a:schemeClr>
                </a:solidFill>
                <a:latin typeface="Gabriola" panose="04040605051002020D02" pitchFamily="82" charset="0"/>
              </a:rPr>
              <a:t>        Центр </a:t>
            </a:r>
            <a:r>
              <a:rPr lang="ru-RU" sz="1400" dirty="0" err="1">
                <a:solidFill>
                  <a:schemeClr val="tx1">
                    <a:lumMod val="75000"/>
                    <a:lumOff val="25000"/>
                  </a:schemeClr>
                </a:solidFill>
                <a:latin typeface="Gabriola" panose="04040605051002020D02" pitchFamily="82" charset="0"/>
              </a:rPr>
              <a:t>Батовского</a:t>
            </a:r>
            <a:r>
              <a:rPr lang="ru-RU" sz="1400" dirty="0">
                <a:solidFill>
                  <a:schemeClr val="tx1">
                    <a:lumMod val="75000"/>
                    <a:lumOff val="25000"/>
                  </a:schemeClr>
                </a:solidFill>
                <a:latin typeface="Gabriola" panose="04040605051002020D02" pitchFamily="82" charset="0"/>
              </a:rPr>
              <a:t> сельсовета перенести из с. </a:t>
            </a:r>
            <a:r>
              <a:rPr lang="ru-RU" sz="1400" dirty="0" err="1">
                <a:solidFill>
                  <a:schemeClr val="tx1">
                    <a:lumMod val="75000"/>
                    <a:lumOff val="25000"/>
                  </a:schemeClr>
                </a:solidFill>
                <a:latin typeface="Gabriola" panose="04040605051002020D02" pitchFamily="82" charset="0"/>
              </a:rPr>
              <a:t>Батово</a:t>
            </a:r>
            <a:r>
              <a:rPr lang="ru-RU" sz="1400" dirty="0">
                <a:solidFill>
                  <a:schemeClr val="tx1">
                    <a:lumMod val="75000"/>
                    <a:lumOff val="25000"/>
                  </a:schemeClr>
                </a:solidFill>
                <a:latin typeface="Gabriola" panose="04040605051002020D02" pitchFamily="82" charset="0"/>
              </a:rPr>
              <a:t> в п. Сибирский, сельсовет именовать Сибирский. </a:t>
            </a:r>
            <a:r>
              <a:rPr lang="ru-RU" sz="1400" dirty="0" smtClean="0">
                <a:solidFill>
                  <a:schemeClr val="tx1">
                    <a:lumMod val="75000"/>
                    <a:lumOff val="25000"/>
                  </a:schemeClr>
                </a:solidFill>
                <a:latin typeface="Gabriola" panose="04040605051002020D02" pitchFamily="82" charset="0"/>
              </a:rPr>
              <a:t>  </a:t>
            </a:r>
          </a:p>
        </p:txBody>
      </p:sp>
    </p:spTree>
    <p:extLst>
      <p:ext uri="{BB962C8B-B14F-4D97-AF65-F5344CB8AC3E}">
        <p14:creationId xmlns:p14="http://schemas.microsoft.com/office/powerpoint/2010/main" val="1314299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7</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29 января</a:t>
            </a:r>
            <a:endParaRPr lang="ru-RU" sz="4400" b="1" i="1" dirty="0">
              <a:solidFill>
                <a:schemeClr val="tx1">
                  <a:lumMod val="75000"/>
                  <a:lumOff val="25000"/>
                </a:schemeClr>
              </a:solidFill>
              <a:latin typeface="Gabriola" panose="04040605051002020D02" pitchFamily="82" charset="0"/>
            </a:endParaRPr>
          </a:p>
        </p:txBody>
      </p:sp>
      <p:sp>
        <p:nvSpPr>
          <p:cNvPr id="8" name="TextBox 7"/>
          <p:cNvSpPr txBox="1"/>
          <p:nvPr/>
        </p:nvSpPr>
        <p:spPr>
          <a:xfrm>
            <a:off x="4686804" y="1366181"/>
            <a:ext cx="3779020" cy="5286062"/>
          </a:xfrm>
          <a:prstGeom prst="rect">
            <a:avLst/>
          </a:prstGeom>
          <a:noFill/>
        </p:spPr>
        <p:txBody>
          <a:bodyPr wrap="square" rtlCol="0">
            <a:spAutoFit/>
          </a:bodyPr>
          <a:lstStyle/>
          <a:p>
            <a:pPr algn="just"/>
            <a:r>
              <a:rPr lang="ru-RU" sz="1600" dirty="0">
                <a:solidFill>
                  <a:schemeClr val="tx1">
                    <a:lumMod val="75000"/>
                    <a:lumOff val="25000"/>
                  </a:schemeClr>
                </a:solidFill>
                <a:latin typeface="Gabriola" panose="04040605051002020D02" pitchFamily="82" charset="0"/>
              </a:rPr>
              <a:t>Харьков Анатолий Петрович родился в селе </a:t>
            </a:r>
            <a:r>
              <a:rPr lang="ru-RU" sz="1600" dirty="0" err="1">
                <a:solidFill>
                  <a:schemeClr val="tx1">
                    <a:lumMod val="75000"/>
                    <a:lumOff val="25000"/>
                  </a:schemeClr>
                </a:solidFill>
                <a:latin typeface="Gabriola" panose="04040605051002020D02" pitchFamily="82" charset="0"/>
              </a:rPr>
              <a:t>Реполово</a:t>
            </a:r>
            <a:r>
              <a:rPr lang="ru-RU" sz="1600" dirty="0">
                <a:solidFill>
                  <a:schemeClr val="tx1">
                    <a:lumMod val="75000"/>
                    <a:lumOff val="25000"/>
                  </a:schemeClr>
                </a:solidFill>
                <a:latin typeface="Gabriola" panose="04040605051002020D02" pitchFamily="82" charset="0"/>
              </a:rPr>
              <a:t> Ханты-Мансийского района Тюменской области. В 1970 году окончил ПТУ-10 в городе Ханты-Мансийске по профессии «Тракторист-машинист широкого профиля». Трудовая деятельность связана с сельским хозяйством, общий стаж работы 33 года. С 1973 по 1989 год работал в совхозе «</a:t>
            </a:r>
            <a:r>
              <a:rPr lang="ru-RU" sz="1600" dirty="0" err="1">
                <a:solidFill>
                  <a:schemeClr val="tx1">
                    <a:lumMod val="75000"/>
                    <a:lumOff val="25000"/>
                  </a:schemeClr>
                </a:solidFill>
                <a:latin typeface="Gabriola" panose="04040605051002020D02" pitchFamily="82" charset="0"/>
              </a:rPr>
              <a:t>Реполовский</a:t>
            </a:r>
            <a:r>
              <a:rPr lang="ru-RU" sz="1600" dirty="0">
                <a:solidFill>
                  <a:schemeClr val="tx1">
                    <a:lumMod val="75000"/>
                    <a:lumOff val="25000"/>
                  </a:schemeClr>
                </a:solidFill>
                <a:latin typeface="Gabriola" panose="04040605051002020D02" pitchFamily="82" charset="0"/>
              </a:rPr>
              <a:t>» рабочим, трактористом, с 1989 года по 2017 год возглавлял коллектив </a:t>
            </a:r>
            <a:r>
              <a:rPr lang="ru-RU" sz="1600" dirty="0" err="1">
                <a:solidFill>
                  <a:schemeClr val="tx1">
                    <a:lumMod val="75000"/>
                    <a:lumOff val="25000"/>
                  </a:schemeClr>
                </a:solidFill>
                <a:latin typeface="Gabriola" panose="04040605051002020D02" pitchFamily="82" charset="0"/>
              </a:rPr>
              <a:t>Реполовского</a:t>
            </a:r>
            <a:r>
              <a:rPr lang="ru-RU" sz="1600" dirty="0">
                <a:solidFill>
                  <a:schemeClr val="tx1">
                    <a:lumMod val="75000"/>
                    <a:lumOff val="25000"/>
                  </a:schemeClr>
                </a:solidFill>
                <a:latin typeface="Gabriola" panose="04040605051002020D02" pitchFamily="82" charset="0"/>
              </a:rPr>
              <a:t> отделения совхоза «</a:t>
            </a:r>
            <a:r>
              <a:rPr lang="ru-RU" sz="1600" dirty="0" err="1">
                <a:solidFill>
                  <a:schemeClr val="tx1">
                    <a:lumMod val="75000"/>
                    <a:lumOff val="25000"/>
                  </a:schemeClr>
                </a:solidFill>
                <a:latin typeface="Gabriola" panose="04040605051002020D02" pitchFamily="82" charset="0"/>
              </a:rPr>
              <a:t>Реполовский</a:t>
            </a:r>
            <a:r>
              <a:rPr lang="ru-RU" sz="1600" dirty="0">
                <a:solidFill>
                  <a:schemeClr val="tx1">
                    <a:lumMod val="75000"/>
                    <a:lumOff val="25000"/>
                  </a:schemeClr>
                </a:solidFill>
                <a:latin typeface="Gabriola" panose="04040605051002020D02" pitchFamily="82" charset="0"/>
              </a:rPr>
              <a:t>» (в настоящее время – кооператив). Ведет большую общественную работу, неоднократно избирался депутатом Думы Ханты-Мансийского района и депутатом сельского совета. </a:t>
            </a:r>
          </a:p>
          <a:p>
            <a:r>
              <a:rPr lang="ru-RU" sz="1400" dirty="0">
                <a:solidFill>
                  <a:schemeClr val="tx1">
                    <a:lumMod val="75000"/>
                    <a:lumOff val="25000"/>
                  </a:schemeClr>
                </a:solidFill>
                <a:latin typeface="Gabriola" panose="04040605051002020D02" pitchFamily="82" charset="0"/>
              </a:rPr>
              <a:t> </a:t>
            </a: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endParaRPr lang="ru-RU" sz="1050" dirty="0">
              <a:solidFill>
                <a:schemeClr val="tx1">
                  <a:lumMod val="75000"/>
                  <a:lumOff val="25000"/>
                </a:schemeClr>
              </a:solidFill>
              <a:latin typeface="Gabriola" panose="04040605051002020D02" pitchFamily="82" charset="0"/>
            </a:endParaRPr>
          </a:p>
          <a:p>
            <a:endParaRPr lang="ru-RU" sz="1050" dirty="0" smtClean="0">
              <a:solidFill>
                <a:schemeClr val="tx1">
                  <a:lumMod val="75000"/>
                  <a:lumOff val="25000"/>
                </a:schemeClr>
              </a:solidFill>
              <a:latin typeface="Gabriola" panose="04040605051002020D02" pitchFamily="82" charset="0"/>
            </a:endParaRPr>
          </a:p>
          <a:p>
            <a:r>
              <a:rPr lang="ru-RU" sz="1050" dirty="0" err="1" smtClean="0">
                <a:solidFill>
                  <a:schemeClr val="tx1">
                    <a:lumMod val="75000"/>
                    <a:lumOff val="25000"/>
                  </a:schemeClr>
                </a:solidFill>
                <a:latin typeface="Gabriola" panose="04040605051002020D02" pitchFamily="82" charset="0"/>
              </a:rPr>
              <a:t>Гудзовский</a:t>
            </a:r>
            <a:r>
              <a:rPr lang="ru-RU" sz="1050" dirty="0" smtClean="0">
                <a:solidFill>
                  <a:schemeClr val="tx1">
                    <a:lumMod val="75000"/>
                    <a:lumOff val="25000"/>
                  </a:schemeClr>
                </a:solidFill>
                <a:latin typeface="Gabriola" panose="04040605051002020D02" pitchFamily="82" charset="0"/>
              </a:rPr>
              <a:t> </a:t>
            </a:r>
            <a:r>
              <a:rPr lang="ru-RU" sz="1050" dirty="0">
                <a:solidFill>
                  <a:schemeClr val="tx1">
                    <a:lumMod val="75000"/>
                    <a:lumOff val="25000"/>
                  </a:schemeClr>
                </a:solidFill>
                <a:latin typeface="Gabriola" panose="04040605051002020D02" pitchFamily="82" charset="0"/>
              </a:rPr>
              <a:t>В. Ханты-Мансийскому району есть чем гордиться // Наш район. – 2006. – 28 дек.</a:t>
            </a:r>
          </a:p>
          <a:p>
            <a:r>
              <a:rPr lang="ru-RU" sz="1050" dirty="0" smtClean="0">
                <a:solidFill>
                  <a:schemeClr val="tx1">
                    <a:lumMod val="75000"/>
                    <a:lumOff val="25000"/>
                  </a:schemeClr>
                </a:solidFill>
                <a:latin typeface="Gabriola" panose="04040605051002020D02" pitchFamily="82" charset="0"/>
              </a:rPr>
              <a:t>Почетные </a:t>
            </a:r>
            <a:r>
              <a:rPr lang="ru-RU" sz="1050" dirty="0">
                <a:solidFill>
                  <a:schemeClr val="tx1">
                    <a:lumMod val="75000"/>
                    <a:lumOff val="25000"/>
                  </a:schemeClr>
                </a:solidFill>
                <a:latin typeface="Gabriola" panose="04040605051002020D02" pitchFamily="82" charset="0"/>
              </a:rPr>
              <a:t>жители района // Наш район.-2008.-27 ноябрь.</a:t>
            </a:r>
          </a:p>
          <a:p>
            <a:pPr algn="just"/>
            <a:endParaRPr lang="ru-RU" sz="1050" dirty="0" smtClean="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6</a:t>
            </a:r>
            <a:endParaRPr lang="ru-RU" sz="1600" dirty="0"/>
          </a:p>
        </p:txBody>
      </p:sp>
      <p:sp>
        <p:nvSpPr>
          <p:cNvPr id="12" name="TextBox 11"/>
          <p:cNvSpPr txBox="1"/>
          <p:nvPr/>
        </p:nvSpPr>
        <p:spPr>
          <a:xfrm>
            <a:off x="791942" y="5001586"/>
            <a:ext cx="3660409" cy="1323439"/>
          </a:xfrm>
          <a:prstGeom prst="rect">
            <a:avLst/>
          </a:prstGeom>
          <a:noFill/>
        </p:spPr>
        <p:txBody>
          <a:bodyPr wrap="square" rtlCol="0">
            <a:spAutoFit/>
          </a:bodyPr>
          <a:lstStyle/>
          <a:p>
            <a:pPr algn="just"/>
            <a:r>
              <a:rPr lang="ru-RU" sz="1600" b="1" dirty="0">
                <a:solidFill>
                  <a:schemeClr val="tx1">
                    <a:lumMod val="75000"/>
                    <a:lumOff val="25000"/>
                  </a:schemeClr>
                </a:solidFill>
                <a:latin typeface="Gabriola" panose="04040605051002020D02" pitchFamily="82" charset="0"/>
              </a:rPr>
              <a:t>65 лет </a:t>
            </a:r>
            <a:r>
              <a:rPr lang="ru-RU" sz="1600" dirty="0">
                <a:solidFill>
                  <a:schemeClr val="tx1">
                    <a:lumMod val="75000"/>
                    <a:lumOff val="25000"/>
                  </a:schemeClr>
                </a:solidFill>
                <a:latin typeface="Gabriola" panose="04040605051002020D02" pitchFamily="82" charset="0"/>
              </a:rPr>
              <a:t>назад (1953) родился </a:t>
            </a:r>
            <a:r>
              <a:rPr lang="ru-RU" sz="1600" b="1" dirty="0">
                <a:solidFill>
                  <a:schemeClr val="tx1">
                    <a:lumMod val="75000"/>
                    <a:lumOff val="25000"/>
                  </a:schemeClr>
                </a:solidFill>
                <a:latin typeface="Gabriola" panose="04040605051002020D02" pitchFamily="82" charset="0"/>
              </a:rPr>
              <a:t>Харьков Анатолий Петрович, </a:t>
            </a:r>
            <a:r>
              <a:rPr lang="ru-RU" sz="1600" dirty="0">
                <a:solidFill>
                  <a:schemeClr val="tx1">
                    <a:lumMod val="75000"/>
                    <a:lumOff val="25000"/>
                  </a:schemeClr>
                </a:solidFill>
                <a:latin typeface="Gabriola" panose="04040605051002020D02" pitchFamily="82" charset="0"/>
              </a:rPr>
              <a:t>Заслуженный работник сельского хозяйства Ханты-Мансийского автономного округа (2000), Почетный гражданин Ханты-Мансийского района (2006</a:t>
            </a:r>
            <a:r>
              <a:rPr lang="ru-RU" sz="1600" dirty="0" smtClean="0">
                <a:solidFill>
                  <a:schemeClr val="tx1">
                    <a:lumMod val="75000"/>
                    <a:lumOff val="25000"/>
                  </a:schemeClr>
                </a:solidFill>
                <a:latin typeface="Gabriola" panose="04040605051002020D02" pitchFamily="82" charset="0"/>
              </a:rPr>
              <a:t>).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331050"/>
            <a:ext cx="2376264" cy="3560422"/>
          </a:xfrm>
          <a:prstGeom prst="rect">
            <a:avLst/>
          </a:prstGeom>
          <a:effectLst>
            <a:softEdge rad="127000"/>
          </a:effectLst>
        </p:spPr>
      </p:pic>
    </p:spTree>
    <p:extLst>
      <p:ext uri="{BB962C8B-B14F-4D97-AF65-F5344CB8AC3E}">
        <p14:creationId xmlns:p14="http://schemas.microsoft.com/office/powerpoint/2010/main" val="854513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8</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04 февраля</a:t>
            </a:r>
            <a:endParaRPr lang="ru-RU" sz="4400" b="1" i="1" dirty="0">
              <a:solidFill>
                <a:schemeClr val="tx1">
                  <a:lumMod val="75000"/>
                  <a:lumOff val="25000"/>
                </a:schemeClr>
              </a:solidFill>
              <a:latin typeface="Gabriola" panose="04040605051002020D02" pitchFamily="82" charset="0"/>
            </a:endParaRPr>
          </a:p>
        </p:txBody>
      </p:sp>
      <p:sp>
        <p:nvSpPr>
          <p:cNvPr id="8" name="TextBox 7"/>
          <p:cNvSpPr txBox="1"/>
          <p:nvPr/>
        </p:nvSpPr>
        <p:spPr>
          <a:xfrm>
            <a:off x="4641964" y="1153684"/>
            <a:ext cx="3963679" cy="5693866"/>
          </a:xfrm>
          <a:prstGeom prst="rect">
            <a:avLst/>
          </a:prstGeom>
          <a:noFill/>
        </p:spPr>
        <p:txBody>
          <a:bodyPr wrap="square" rtlCol="0">
            <a:spAutoFit/>
          </a:bodyPr>
          <a:lstStyle/>
          <a:p>
            <a:pPr algn="just"/>
            <a:r>
              <a:rPr lang="ru-RU" sz="1400" dirty="0">
                <a:solidFill>
                  <a:schemeClr val="tx1">
                    <a:lumMod val="75000"/>
                    <a:lumOff val="25000"/>
                  </a:schemeClr>
                </a:solidFill>
                <a:latin typeface="Gabriola" panose="04040605051002020D02" pitchFamily="82" charset="0"/>
              </a:rPr>
              <a:t>1973 год директором </a:t>
            </a:r>
            <a:r>
              <a:rPr lang="ru-RU" sz="1400" dirty="0" err="1">
                <a:solidFill>
                  <a:schemeClr val="tx1">
                    <a:lumMod val="75000"/>
                    <a:lumOff val="25000"/>
                  </a:schemeClr>
                </a:solidFill>
                <a:latin typeface="Gabriola" panose="04040605051002020D02" pitchFamily="82" charset="0"/>
              </a:rPr>
              <a:t>Луговской</a:t>
            </a:r>
            <a:r>
              <a:rPr lang="ru-RU" sz="1400" dirty="0">
                <a:solidFill>
                  <a:schemeClr val="tx1">
                    <a:lumMod val="75000"/>
                    <a:lumOff val="25000"/>
                  </a:schemeClr>
                </a:solidFill>
                <a:latin typeface="Gabriola" panose="04040605051002020D02" pitchFamily="82" charset="0"/>
              </a:rPr>
              <a:t> вечерней школы. С 1973 года по</a:t>
            </a:r>
            <a:endParaRPr lang="ru-RU" sz="1400" dirty="0" smtClean="0">
              <a:solidFill>
                <a:schemeClr val="tx1">
                  <a:lumMod val="75000"/>
                  <a:lumOff val="25000"/>
                </a:schemeClr>
              </a:solidFill>
              <a:latin typeface="Gabriola" panose="04040605051002020D02" pitchFamily="82" charset="0"/>
            </a:endParaRPr>
          </a:p>
          <a:p>
            <a:pPr algn="just"/>
            <a:r>
              <a:rPr lang="ru-RU" sz="1400" dirty="0" smtClean="0">
                <a:solidFill>
                  <a:schemeClr val="tx1">
                    <a:lumMod val="75000"/>
                    <a:lumOff val="25000"/>
                  </a:schemeClr>
                </a:solidFill>
                <a:latin typeface="Gabriola" panose="04040605051002020D02" pitchFamily="82" charset="0"/>
              </a:rPr>
              <a:t>настоящее </a:t>
            </a:r>
            <a:r>
              <a:rPr lang="ru-RU" sz="1400" dirty="0">
                <a:solidFill>
                  <a:schemeClr val="tx1">
                    <a:lumMod val="75000"/>
                    <a:lumOff val="25000"/>
                  </a:schemeClr>
                </a:solidFill>
                <a:latin typeface="Gabriola" panose="04040605051002020D02" pitchFamily="82" charset="0"/>
              </a:rPr>
              <a:t>время </a:t>
            </a:r>
            <a:r>
              <a:rPr lang="ru-RU" sz="1400" dirty="0" err="1">
                <a:solidFill>
                  <a:schemeClr val="tx1">
                    <a:lumMod val="75000"/>
                    <a:lumOff val="25000"/>
                  </a:schemeClr>
                </a:solidFill>
                <a:latin typeface="Gabriola" panose="04040605051002020D02" pitchFamily="82" charset="0"/>
              </a:rPr>
              <a:t>Шушунова</a:t>
            </a:r>
            <a:r>
              <a:rPr lang="ru-RU" sz="1400" dirty="0">
                <a:solidFill>
                  <a:schemeClr val="tx1">
                    <a:lumMod val="75000"/>
                    <a:lumOff val="25000"/>
                  </a:schemeClr>
                </a:solidFill>
                <a:latin typeface="Gabriola" panose="04040605051002020D02" pitchFamily="82" charset="0"/>
              </a:rPr>
              <a:t> Нина Николаевна трудится учителем математики в МБОУ Ханты-Мансийского района «Средняя общеобразовательная школа п. </a:t>
            </a:r>
            <a:r>
              <a:rPr lang="ru-RU" sz="1400" dirty="0" err="1">
                <a:solidFill>
                  <a:schemeClr val="tx1">
                    <a:lumMod val="75000"/>
                    <a:lumOff val="25000"/>
                  </a:schemeClr>
                </a:solidFill>
                <a:latin typeface="Gabriola" panose="04040605051002020D02" pitchFamily="82" charset="0"/>
              </a:rPr>
              <a:t>Луговской</a:t>
            </a:r>
            <a:r>
              <a:rPr lang="ru-RU" sz="1400" dirty="0">
                <a:solidFill>
                  <a:schemeClr val="tx1">
                    <a:lumMod val="75000"/>
                    <a:lumOff val="25000"/>
                  </a:schemeClr>
                </a:solidFill>
                <a:latin typeface="Gabriola" panose="04040605051002020D02" pitchFamily="82" charset="0"/>
              </a:rPr>
              <a:t>».</a:t>
            </a:r>
          </a:p>
          <a:p>
            <a:pPr algn="just"/>
            <a:r>
              <a:rPr lang="ru-RU" sz="1400" dirty="0" smtClean="0">
                <a:solidFill>
                  <a:schemeClr val="tx1">
                    <a:lumMod val="75000"/>
                    <a:lumOff val="25000"/>
                  </a:schemeClr>
                </a:solidFill>
                <a:latin typeface="Gabriola" panose="04040605051002020D02" pitchFamily="82" charset="0"/>
              </a:rPr>
              <a:t>Это </a:t>
            </a:r>
            <a:r>
              <a:rPr lang="ru-RU" sz="1400" dirty="0">
                <a:solidFill>
                  <a:schemeClr val="tx1">
                    <a:lumMod val="75000"/>
                    <a:lumOff val="25000"/>
                  </a:schemeClr>
                </a:solidFill>
                <a:latin typeface="Gabriola" panose="04040605051002020D02" pitchFamily="82" charset="0"/>
              </a:rPr>
              <a:t>вдумчивый, творческий, трудолюбивый педагог с отличной теоретической и методической подготовкой. Нина Николаевна принимала участие в районных конкурсах педагогического мастерства, руководила методическим объединением математики, физики, информатики, регулярно проводит открытые уроки, недели математики, выступает на семинарах по обмену опытом, занимается инновационной деятельностью, готовит школьников к конкурсам различного уровня. </a:t>
            </a:r>
            <a:endParaRPr lang="ru-RU" sz="1400" dirty="0" smtClean="0">
              <a:solidFill>
                <a:schemeClr val="tx1">
                  <a:lumMod val="75000"/>
                  <a:lumOff val="25000"/>
                </a:schemeClr>
              </a:solidFill>
              <a:latin typeface="Gabriola" panose="04040605051002020D02" pitchFamily="82" charset="0"/>
            </a:endParaRPr>
          </a:p>
          <a:p>
            <a:pPr algn="just"/>
            <a:r>
              <a:rPr lang="ru-RU" sz="1400" dirty="0" smtClean="0">
                <a:solidFill>
                  <a:schemeClr val="tx1">
                    <a:lumMod val="75000"/>
                    <a:lumOff val="25000"/>
                  </a:schemeClr>
                </a:solidFill>
                <a:latin typeface="Gabriola" panose="04040605051002020D02" pitchFamily="82" charset="0"/>
              </a:rPr>
              <a:t>     Награждена грамотами и дипломами различных ведомств: Почетными грамотами Министерства образования и науки Российской Федерации, Департамента образования и науки Ханты-Мансийского автономного округа-Югры, главы Ханты-Мансийского района, благодарственным письмом Думы Ханты - Мансийского района, медалями «Ветеран труда», «За выдающийся вклад в развитие Ханты-Мансийского района». Имеет звание «Учитель-методист». В 2008 году Нина Николаевна получила Грант главы Ханты-Мансийского района, как победитель районного конкурса «Педагогические династии». Пользуется уважением у коллег, учащихся и их родителей.</a:t>
            </a:r>
          </a:p>
          <a:p>
            <a:pPr algn="just"/>
            <a:endParaRPr lang="ru-RU" sz="1050" dirty="0" smtClean="0">
              <a:solidFill>
                <a:schemeClr val="tx1">
                  <a:lumMod val="75000"/>
                  <a:lumOff val="25000"/>
                </a:schemeClr>
              </a:solidFill>
              <a:latin typeface="Gabriola" panose="04040605051002020D02" pitchFamily="82" charset="0"/>
            </a:endParaRPr>
          </a:p>
          <a:p>
            <a:pPr algn="just"/>
            <a:r>
              <a:rPr lang="ru-RU" sz="1050" dirty="0" smtClean="0">
                <a:solidFill>
                  <a:schemeClr val="tx1">
                    <a:lumMod val="75000"/>
                    <a:lumOff val="25000"/>
                  </a:schemeClr>
                </a:solidFill>
                <a:latin typeface="Gabriola" panose="04040605051002020D02" pitchFamily="82" charset="0"/>
              </a:rPr>
              <a:t>Пашкова </a:t>
            </a:r>
            <a:r>
              <a:rPr lang="ru-RU" sz="1050" dirty="0">
                <a:solidFill>
                  <a:schemeClr val="tx1">
                    <a:lumMod val="75000"/>
                    <a:lumOff val="25000"/>
                  </a:schemeClr>
                </a:solidFill>
                <a:latin typeface="Gabriola" panose="04040605051002020D02" pitchFamily="82" charset="0"/>
              </a:rPr>
              <a:t>Л.С. 280 лет славной династии педагогов// Наш район. – 2013. – 27 июнь.</a:t>
            </a:r>
          </a:p>
          <a:p>
            <a:pPr algn="just"/>
            <a:r>
              <a:rPr lang="ru-RU" sz="1050" dirty="0" smtClean="0">
                <a:solidFill>
                  <a:schemeClr val="tx1">
                    <a:lumMod val="75000"/>
                    <a:lumOff val="25000"/>
                  </a:schemeClr>
                </a:solidFill>
                <a:latin typeface="Gabriola" panose="04040605051002020D02" pitchFamily="82" charset="0"/>
              </a:rPr>
              <a:t>Пашкова Л.С. Память нужно тренировать. // Наш район. – 2013. – 14 февраль.</a:t>
            </a: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7</a:t>
            </a:r>
            <a:endParaRPr lang="ru-RU" sz="1600" dirty="0"/>
          </a:p>
        </p:txBody>
      </p:sp>
      <p:sp>
        <p:nvSpPr>
          <p:cNvPr id="12" name="TextBox 11"/>
          <p:cNvSpPr txBox="1"/>
          <p:nvPr/>
        </p:nvSpPr>
        <p:spPr>
          <a:xfrm>
            <a:off x="661160" y="3778192"/>
            <a:ext cx="3848100" cy="1027974"/>
          </a:xfrm>
          <a:prstGeom prst="rect">
            <a:avLst/>
          </a:prstGeom>
          <a:noFill/>
        </p:spPr>
        <p:txBody>
          <a:bodyPr wrap="square" rtlCol="0">
            <a:spAutoFit/>
          </a:bodyPr>
          <a:lstStyle/>
          <a:p>
            <a:pPr algn="just"/>
            <a:r>
              <a:rPr lang="ru-RU" sz="1520" b="1" dirty="0" smtClean="0">
                <a:solidFill>
                  <a:schemeClr val="tx1">
                    <a:lumMod val="75000"/>
                    <a:lumOff val="25000"/>
                  </a:schemeClr>
                </a:solidFill>
                <a:latin typeface="Gabriola" panose="04040605051002020D02" pitchFamily="82" charset="0"/>
              </a:rPr>
              <a:t>75 </a:t>
            </a:r>
            <a:r>
              <a:rPr lang="ru-RU" sz="1520" b="1" dirty="0">
                <a:solidFill>
                  <a:schemeClr val="tx1">
                    <a:lumMod val="75000"/>
                    <a:lumOff val="25000"/>
                  </a:schemeClr>
                </a:solidFill>
                <a:latin typeface="Gabriola" panose="04040605051002020D02" pitchFamily="82" charset="0"/>
              </a:rPr>
              <a:t>лет </a:t>
            </a:r>
            <a:r>
              <a:rPr lang="ru-RU" sz="1520" dirty="0">
                <a:solidFill>
                  <a:schemeClr val="tx1">
                    <a:lumMod val="75000"/>
                    <a:lumOff val="25000"/>
                  </a:schemeClr>
                </a:solidFill>
                <a:latin typeface="Gabriola" panose="04040605051002020D02" pitchFamily="82" charset="0"/>
              </a:rPr>
              <a:t>назад (1943) родилась </a:t>
            </a:r>
            <a:r>
              <a:rPr lang="ru-RU" sz="1520" b="1" dirty="0" err="1">
                <a:solidFill>
                  <a:schemeClr val="tx1">
                    <a:lumMod val="75000"/>
                    <a:lumOff val="25000"/>
                  </a:schemeClr>
                </a:solidFill>
                <a:latin typeface="Gabriola" panose="04040605051002020D02" pitchFamily="82" charset="0"/>
              </a:rPr>
              <a:t>Шушунова</a:t>
            </a:r>
            <a:r>
              <a:rPr lang="ru-RU" sz="1520" b="1" dirty="0">
                <a:solidFill>
                  <a:schemeClr val="tx1">
                    <a:lumMod val="75000"/>
                    <a:lumOff val="25000"/>
                  </a:schemeClr>
                </a:solidFill>
                <a:latin typeface="Gabriola" panose="04040605051002020D02" pitchFamily="82" charset="0"/>
              </a:rPr>
              <a:t> Нина Николаевна,</a:t>
            </a:r>
            <a:r>
              <a:rPr lang="ru-RU" sz="1520" dirty="0">
                <a:solidFill>
                  <a:schemeClr val="tx1">
                    <a:lumMod val="75000"/>
                    <a:lumOff val="25000"/>
                  </a:schemeClr>
                </a:solidFill>
                <a:latin typeface="Gabriola" panose="04040605051002020D02" pitchFamily="82" charset="0"/>
              </a:rPr>
              <a:t> Заслуженный работник образования Ханты-Мансийского автономного округа (1997), Почетный гражданин Ханты-Мансийского района (2013</a:t>
            </a:r>
            <a:r>
              <a:rPr lang="ru-RU" sz="1520" dirty="0" smtClean="0">
                <a:solidFill>
                  <a:schemeClr val="tx1">
                    <a:lumMod val="75000"/>
                    <a:lumOff val="25000"/>
                  </a:schemeClr>
                </a:solidFill>
                <a:latin typeface="Gabriola" panose="04040605051002020D02" pitchFamily="82" charset="0"/>
              </a:rPr>
              <a:t>).</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22" y="1356698"/>
            <a:ext cx="3763754" cy="2509169"/>
          </a:xfrm>
          <a:prstGeom prst="rect">
            <a:avLst/>
          </a:prstGeom>
          <a:effectLst>
            <a:softEdge rad="127000"/>
          </a:effectLst>
        </p:spPr>
      </p:pic>
      <p:sp>
        <p:nvSpPr>
          <p:cNvPr id="13" name="TextBox 12"/>
          <p:cNvSpPr txBox="1"/>
          <p:nvPr/>
        </p:nvSpPr>
        <p:spPr>
          <a:xfrm>
            <a:off x="664695" y="4690150"/>
            <a:ext cx="3877909" cy="1815882"/>
          </a:xfrm>
          <a:prstGeom prst="rect">
            <a:avLst/>
          </a:prstGeom>
          <a:noFill/>
        </p:spPr>
        <p:txBody>
          <a:bodyPr wrap="square" rtlCol="0">
            <a:spAutoFit/>
          </a:bodyPr>
          <a:lstStyle/>
          <a:p>
            <a:pPr algn="just"/>
            <a:r>
              <a:rPr lang="ru-RU" sz="1400" dirty="0" err="1">
                <a:solidFill>
                  <a:schemeClr val="tx1">
                    <a:lumMod val="75000"/>
                    <a:lumOff val="25000"/>
                  </a:schemeClr>
                </a:solidFill>
                <a:latin typeface="Gabriola" panose="04040605051002020D02" pitchFamily="82" charset="0"/>
              </a:rPr>
              <a:t>Шушунова</a:t>
            </a:r>
            <a:r>
              <a:rPr lang="ru-RU" sz="1400" dirty="0">
                <a:solidFill>
                  <a:schemeClr val="tx1">
                    <a:lumMod val="75000"/>
                    <a:lumOff val="25000"/>
                  </a:schemeClr>
                </a:solidFill>
                <a:latin typeface="Gabriola" panose="04040605051002020D02" pitchFamily="82" charset="0"/>
              </a:rPr>
              <a:t> Нина Николаевна родилась 04 февраля 1943 года в селе  </a:t>
            </a:r>
            <a:r>
              <a:rPr lang="ru-RU" sz="1400" dirty="0" err="1">
                <a:solidFill>
                  <a:schemeClr val="tx1">
                    <a:lumMod val="75000"/>
                    <a:lumOff val="25000"/>
                  </a:schemeClr>
                </a:solidFill>
                <a:latin typeface="Gabriola" panose="04040605051002020D02" pitchFamily="82" charset="0"/>
              </a:rPr>
              <a:t>Сухоруково</a:t>
            </a:r>
            <a:r>
              <a:rPr lang="ru-RU" sz="1400" dirty="0">
                <a:solidFill>
                  <a:schemeClr val="tx1">
                    <a:lumMod val="75000"/>
                    <a:lumOff val="25000"/>
                  </a:schemeClr>
                </a:solidFill>
                <a:latin typeface="Gabriola" panose="04040605051002020D02" pitchFamily="82" charset="0"/>
              </a:rPr>
              <a:t> Ханты-Мансийского района</a:t>
            </a:r>
            <a:r>
              <a:rPr lang="ru-RU" sz="1400" dirty="0" smtClean="0">
                <a:solidFill>
                  <a:schemeClr val="tx1">
                    <a:lumMod val="75000"/>
                    <a:lumOff val="25000"/>
                  </a:schemeClr>
                </a:solidFill>
                <a:latin typeface="Gabriola" panose="04040605051002020D02" pitchFamily="82" charset="0"/>
              </a:rPr>
              <a:t>. Педагогический </a:t>
            </a:r>
            <a:r>
              <a:rPr lang="ru-RU" sz="1400" dirty="0">
                <a:solidFill>
                  <a:schemeClr val="tx1">
                    <a:lumMod val="75000"/>
                    <a:lumOff val="25000"/>
                  </a:schemeClr>
                </a:solidFill>
                <a:latin typeface="Gabriola" panose="04040605051002020D02" pitchFamily="82" charset="0"/>
              </a:rPr>
              <a:t>стаж работы в Ханты-Мансийском районе - 52 года. В 1967 году окончила Тобольский педагогический институт по специальности математика. Трудовая деятельность Нины Николаевны началась в 1960 году учителем начальных классов </a:t>
            </a:r>
            <a:r>
              <a:rPr lang="ru-RU" sz="1400" dirty="0" err="1">
                <a:solidFill>
                  <a:schemeClr val="tx1">
                    <a:lumMod val="75000"/>
                    <a:lumOff val="25000"/>
                  </a:schemeClr>
                </a:solidFill>
                <a:latin typeface="Gabriola" panose="04040605051002020D02" pitchFamily="82" charset="0"/>
              </a:rPr>
              <a:t>Кирзаводской</a:t>
            </a:r>
            <a:r>
              <a:rPr lang="ru-RU" sz="1400" dirty="0">
                <a:solidFill>
                  <a:schemeClr val="tx1">
                    <a:lumMod val="75000"/>
                    <a:lumOff val="25000"/>
                  </a:schemeClr>
                </a:solidFill>
                <a:latin typeface="Gabriola" panose="04040605051002020D02" pitchFamily="82" charset="0"/>
              </a:rPr>
              <a:t> семилетней школы. С 1963 по 1965 год </a:t>
            </a:r>
            <a:r>
              <a:rPr lang="ru-RU" sz="1400" dirty="0" smtClean="0">
                <a:solidFill>
                  <a:schemeClr val="tx1">
                    <a:lumMod val="75000"/>
                    <a:lumOff val="25000"/>
                  </a:schemeClr>
                </a:solidFill>
                <a:latin typeface="Gabriola" panose="04040605051002020D02" pitchFamily="82" charset="0"/>
              </a:rPr>
              <a:t>работала</a:t>
            </a:r>
          </a:p>
          <a:p>
            <a:pPr algn="just"/>
            <a:r>
              <a:rPr lang="ru-RU" sz="1400" dirty="0">
                <a:solidFill>
                  <a:schemeClr val="tx1">
                    <a:lumMod val="75000"/>
                    <a:lumOff val="25000"/>
                  </a:schemeClr>
                </a:solidFill>
                <a:latin typeface="Gabriola" panose="04040605051002020D02" pitchFamily="82" charset="0"/>
              </a:rPr>
              <a:t>пионерской вожатой </a:t>
            </a:r>
            <a:r>
              <a:rPr lang="ru-RU" sz="1400" dirty="0" err="1">
                <a:solidFill>
                  <a:schemeClr val="tx1">
                    <a:lumMod val="75000"/>
                    <a:lumOff val="25000"/>
                  </a:schemeClr>
                </a:solidFill>
                <a:latin typeface="Gabriola" panose="04040605051002020D02" pitchFamily="82" charset="0"/>
              </a:rPr>
              <a:t>Луговской</a:t>
            </a:r>
            <a:r>
              <a:rPr lang="ru-RU" sz="1400" dirty="0">
                <a:solidFill>
                  <a:schemeClr val="tx1">
                    <a:lumMod val="75000"/>
                    <a:lumOff val="25000"/>
                  </a:schemeClr>
                </a:solidFill>
                <a:latin typeface="Gabriola" panose="04040605051002020D02" pitchFamily="82" charset="0"/>
              </a:rPr>
              <a:t> средней школы, с 1965 года по </a:t>
            </a:r>
            <a:endParaRPr lang="ru-RU" sz="1400" dirty="0" smtClean="0">
              <a:solidFill>
                <a:schemeClr val="tx1">
                  <a:lumMod val="75000"/>
                  <a:lumOff val="25000"/>
                </a:schemeClr>
              </a:solidFill>
              <a:latin typeface="Gabriola" panose="04040605051002020D02" pitchFamily="82" charset="0"/>
            </a:endParaRPr>
          </a:p>
        </p:txBody>
      </p:sp>
    </p:spTree>
    <p:extLst>
      <p:ext uri="{BB962C8B-B14F-4D97-AF65-F5344CB8AC3E}">
        <p14:creationId xmlns:p14="http://schemas.microsoft.com/office/powerpoint/2010/main" val="327421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t>9</a:t>
            </a:fld>
            <a:endParaRPr lang="ru-RU"/>
          </a:p>
        </p:txBody>
      </p:sp>
      <p:sp>
        <p:nvSpPr>
          <p:cNvPr id="4" name="Блок-схема: ручной ввод 3"/>
          <p:cNvSpPr/>
          <p:nvPr/>
        </p:nvSpPr>
        <p:spPr>
          <a:xfrm>
            <a:off x="-200893" y="188640"/>
            <a:ext cx="9323122" cy="936104"/>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Прямоугольник с двумя усеченными противолежащими углами 4"/>
          <p:cNvSpPr/>
          <p:nvPr/>
        </p:nvSpPr>
        <p:spPr>
          <a:xfrm>
            <a:off x="661161" y="1209482"/>
            <a:ext cx="7944483" cy="5463173"/>
          </a:xfrm>
          <a:prstGeom prst="snip2DiagRect">
            <a:avLst>
              <a:gd name="adj1" fmla="val 0"/>
              <a:gd name="adj2" fmla="val 7785"/>
            </a:avLst>
          </a:prstGeom>
          <a:solidFill>
            <a:schemeClr val="lt1">
              <a:alpha val="67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endParaRPr lang="ru-RU" dirty="0"/>
          </a:p>
        </p:txBody>
      </p:sp>
      <p:sp>
        <p:nvSpPr>
          <p:cNvPr id="6" name="TextBox 5"/>
          <p:cNvSpPr txBox="1"/>
          <p:nvPr/>
        </p:nvSpPr>
        <p:spPr>
          <a:xfrm>
            <a:off x="661162" y="198075"/>
            <a:ext cx="7344816" cy="769441"/>
          </a:xfrm>
          <a:prstGeom prst="rect">
            <a:avLst/>
          </a:prstGeom>
          <a:noFill/>
        </p:spPr>
        <p:txBody>
          <a:bodyPr wrap="square" rtlCol="0">
            <a:spAutoFit/>
          </a:bodyPr>
          <a:lstStyle/>
          <a:p>
            <a:r>
              <a:rPr lang="ru-RU" sz="4400" b="1" i="1" dirty="0" smtClean="0">
                <a:solidFill>
                  <a:schemeClr val="tx1">
                    <a:lumMod val="75000"/>
                    <a:lumOff val="25000"/>
                  </a:schemeClr>
                </a:solidFill>
                <a:latin typeface="Gabriola" panose="04040605051002020D02" pitchFamily="82" charset="0"/>
              </a:rPr>
              <a:t>05 марта</a:t>
            </a:r>
            <a:endParaRPr lang="ru-RU" sz="4400" b="1" i="1" dirty="0">
              <a:solidFill>
                <a:schemeClr val="tx1">
                  <a:lumMod val="75000"/>
                  <a:lumOff val="25000"/>
                </a:schemeClr>
              </a:solidFill>
              <a:latin typeface="Gabriola" panose="04040605051002020D02" pitchFamily="82" charset="0"/>
            </a:endParaRPr>
          </a:p>
        </p:txBody>
      </p:sp>
      <p:sp>
        <p:nvSpPr>
          <p:cNvPr id="8" name="TextBox 7"/>
          <p:cNvSpPr txBox="1"/>
          <p:nvPr/>
        </p:nvSpPr>
        <p:spPr>
          <a:xfrm>
            <a:off x="4663423" y="1484784"/>
            <a:ext cx="3963679" cy="2385268"/>
          </a:xfrm>
          <a:prstGeom prst="rect">
            <a:avLst/>
          </a:prstGeom>
          <a:noFill/>
        </p:spPr>
        <p:txBody>
          <a:bodyPr wrap="square" rtlCol="0">
            <a:spAutoFit/>
          </a:bodyPr>
          <a:lstStyle/>
          <a:p>
            <a:r>
              <a:rPr lang="ru-RU" sz="1600" b="1" dirty="0">
                <a:solidFill>
                  <a:schemeClr val="tx1">
                    <a:lumMod val="75000"/>
                    <a:lumOff val="25000"/>
                  </a:schemeClr>
                </a:solidFill>
                <a:latin typeface="Gabriola" panose="04040605051002020D02" pitchFamily="82" charset="0"/>
              </a:rPr>
              <a:t>65 лет </a:t>
            </a:r>
            <a:r>
              <a:rPr lang="ru-RU" sz="1600" dirty="0">
                <a:solidFill>
                  <a:schemeClr val="tx1">
                    <a:lumMod val="75000"/>
                    <a:lumOff val="25000"/>
                  </a:schemeClr>
                </a:solidFill>
                <a:latin typeface="Gabriola" panose="04040605051002020D02" pitchFamily="82" charset="0"/>
              </a:rPr>
              <a:t>назад (1953) на заседании исполнительного комитета окружного Совета депутатов трудящихся Ханты-Мансийского национального округа принято решение об открытии новых </a:t>
            </a:r>
            <a:r>
              <a:rPr lang="ru-RU" sz="1600" dirty="0" err="1">
                <a:solidFill>
                  <a:schemeClr val="tx1">
                    <a:lumMod val="75000"/>
                    <a:lumOff val="25000"/>
                  </a:schemeClr>
                </a:solidFill>
                <a:latin typeface="Gabriola" panose="04040605051002020D02" pitchFamily="82" charset="0"/>
              </a:rPr>
              <a:t>культпросветучреждений</a:t>
            </a:r>
            <a:r>
              <a:rPr lang="ru-RU" sz="1600" dirty="0">
                <a:solidFill>
                  <a:schemeClr val="tx1">
                    <a:lumMod val="75000"/>
                    <a:lumOff val="25000"/>
                  </a:schemeClr>
                </a:solidFill>
                <a:latin typeface="Gabriola" panose="04040605051002020D02" pitchFamily="82" charset="0"/>
              </a:rPr>
              <a:t>: </a:t>
            </a:r>
          </a:p>
          <a:p>
            <a:r>
              <a:rPr lang="ru-RU" sz="1600" dirty="0">
                <a:solidFill>
                  <a:schemeClr val="tx1">
                    <a:lumMod val="75000"/>
                    <a:lumOff val="25000"/>
                  </a:schemeClr>
                </a:solidFill>
                <a:latin typeface="Gabriola" panose="04040605051002020D02" pitchFamily="82" charset="0"/>
              </a:rPr>
              <a:t>в </a:t>
            </a:r>
            <a:r>
              <a:rPr lang="ru-RU" sz="1600" dirty="0" err="1">
                <a:solidFill>
                  <a:schemeClr val="tx1">
                    <a:lumMod val="75000"/>
                    <a:lumOff val="25000"/>
                  </a:schemeClr>
                </a:solidFill>
                <a:latin typeface="Gabriola" panose="04040605051002020D02" pitchFamily="82" charset="0"/>
              </a:rPr>
              <a:t>Самаровском</a:t>
            </a:r>
            <a:r>
              <a:rPr lang="ru-RU" sz="1600" dirty="0">
                <a:solidFill>
                  <a:schemeClr val="tx1">
                    <a:lumMod val="75000"/>
                    <a:lumOff val="25000"/>
                  </a:schemeClr>
                </a:solidFill>
                <a:latin typeface="Gabriola" panose="04040605051002020D02" pitchFamily="82" charset="0"/>
              </a:rPr>
              <a:t> районе: 4 сельских библиотеки в населенных пунктах Троица, </a:t>
            </a:r>
            <a:r>
              <a:rPr lang="ru-RU" sz="1600" dirty="0" err="1">
                <a:solidFill>
                  <a:schemeClr val="tx1">
                    <a:lumMod val="75000"/>
                    <a:lumOff val="25000"/>
                  </a:schemeClr>
                </a:solidFill>
                <a:latin typeface="Gabriola" panose="04040605051002020D02" pitchFamily="82" charset="0"/>
              </a:rPr>
              <a:t>Урманое</a:t>
            </a:r>
            <a:r>
              <a:rPr lang="ru-RU" sz="1600" dirty="0">
                <a:solidFill>
                  <a:schemeClr val="tx1">
                    <a:lumMod val="75000"/>
                    <a:lumOff val="25000"/>
                  </a:schemeClr>
                </a:solidFill>
                <a:latin typeface="Gabriola" panose="04040605051002020D02" pitchFamily="82" charset="0"/>
              </a:rPr>
              <a:t>, </a:t>
            </a:r>
            <a:r>
              <a:rPr lang="ru-RU" sz="1600" dirty="0" err="1">
                <a:solidFill>
                  <a:schemeClr val="tx1">
                    <a:lumMod val="75000"/>
                    <a:lumOff val="25000"/>
                  </a:schemeClr>
                </a:solidFill>
                <a:latin typeface="Gabriola" panose="04040605051002020D02" pitchFamily="82" charset="0"/>
              </a:rPr>
              <a:t>Батово</a:t>
            </a:r>
            <a:r>
              <a:rPr lang="ru-RU" sz="1600" dirty="0">
                <a:solidFill>
                  <a:schemeClr val="tx1">
                    <a:lumMod val="75000"/>
                    <a:lumOff val="25000"/>
                  </a:schemeClr>
                </a:solidFill>
                <a:latin typeface="Gabriola" panose="04040605051002020D02" pitchFamily="82" charset="0"/>
              </a:rPr>
              <a:t>, Горно-</a:t>
            </a:r>
            <a:r>
              <a:rPr lang="ru-RU" sz="1600" dirty="0" err="1">
                <a:solidFill>
                  <a:schemeClr val="tx1">
                    <a:lumMod val="75000"/>
                    <a:lumOff val="25000"/>
                  </a:schemeClr>
                </a:solidFill>
                <a:latin typeface="Gabriola" panose="04040605051002020D02" pitchFamily="82" charset="0"/>
              </a:rPr>
              <a:t>Филинск</a:t>
            </a:r>
            <a:r>
              <a:rPr lang="ru-RU" sz="1600" dirty="0">
                <a:solidFill>
                  <a:schemeClr val="tx1">
                    <a:lumMod val="75000"/>
                    <a:lumOff val="25000"/>
                  </a:schemeClr>
                </a:solidFill>
                <a:latin typeface="Gabriola" panose="04040605051002020D02" pitchFamily="82" charset="0"/>
              </a:rPr>
              <a:t>. </a:t>
            </a:r>
          </a:p>
          <a:p>
            <a:r>
              <a:rPr lang="ru-RU" sz="1600" dirty="0">
                <a:solidFill>
                  <a:schemeClr val="tx1">
                    <a:lumMod val="75000"/>
                    <a:lumOff val="25000"/>
                  </a:schemeClr>
                </a:solidFill>
                <a:latin typeface="Gabriola" panose="04040605051002020D02" pitchFamily="82" charset="0"/>
              </a:rPr>
              <a:t>  </a:t>
            </a:r>
          </a:p>
          <a:p>
            <a:r>
              <a:rPr lang="ru-RU" sz="1050" dirty="0">
                <a:solidFill>
                  <a:schemeClr val="tx1">
                    <a:lumMod val="75000"/>
                    <a:lumOff val="25000"/>
                  </a:schemeClr>
                </a:solidFill>
                <a:latin typeface="Gabriola" panose="04040605051002020D02" pitchFamily="82" charset="0"/>
              </a:rPr>
              <a:t>КУ «Государственный архив Югры» Ф.1. Оп.1. Д.491ОЦ. Л.303-304.</a:t>
            </a:r>
          </a:p>
          <a:p>
            <a:pPr algn="just"/>
            <a:endParaRPr lang="ru-RU" sz="1050" dirty="0" smtClean="0">
              <a:solidFill>
                <a:schemeClr val="tx1">
                  <a:lumMod val="75000"/>
                  <a:lumOff val="25000"/>
                </a:schemeClr>
              </a:solidFill>
              <a:latin typeface="Gabriola" panose="04040605051002020D02" pitchFamily="82" charset="0"/>
            </a:endParaRPr>
          </a:p>
        </p:txBody>
      </p:sp>
      <p:sp>
        <p:nvSpPr>
          <p:cNvPr id="9" name="Блок-схема: ручной ввод 8"/>
          <p:cNvSpPr/>
          <p:nvPr/>
        </p:nvSpPr>
        <p:spPr>
          <a:xfrm>
            <a:off x="7962436" y="5939533"/>
            <a:ext cx="1138022" cy="720080"/>
          </a:xfrm>
          <a:prstGeom prst="flowChartManualInput">
            <a:avLst/>
          </a:prstGeom>
          <a:solidFill>
            <a:schemeClr val="lt1">
              <a:alpha val="67000"/>
            </a:schemeClr>
          </a:solidFill>
          <a:ln w="57150">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Номер слайда 3"/>
          <p:cNvSpPr txBox="1">
            <a:spLocks/>
          </p:cNvSpPr>
          <p:nvPr/>
        </p:nvSpPr>
        <p:spPr>
          <a:xfrm>
            <a:off x="8200237" y="6082958"/>
            <a:ext cx="405408"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dirty="0" smtClean="0"/>
              <a:t>8</a:t>
            </a:r>
            <a:endParaRPr lang="ru-RU" sz="16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867" y="1484784"/>
            <a:ext cx="3611893" cy="2708920"/>
          </a:xfrm>
          <a:prstGeom prst="rect">
            <a:avLst/>
          </a:prstGeom>
          <a:effectLst>
            <a:softEdge rad="127000"/>
          </a:effectLst>
        </p:spPr>
      </p:pic>
    </p:spTree>
    <p:extLst>
      <p:ext uri="{BB962C8B-B14F-4D97-AF65-F5344CB8AC3E}">
        <p14:creationId xmlns:p14="http://schemas.microsoft.com/office/powerpoint/2010/main" val="197342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4375</Words>
  <Application>Microsoft Office PowerPoint</Application>
  <PresentationFormat>Экран (4:3)</PresentationFormat>
  <Paragraphs>439</Paragraphs>
  <Slides>33</Slides>
  <Notes>29</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33</vt:i4>
      </vt:variant>
    </vt:vector>
  </HeadingPairs>
  <TitlesOfParts>
    <vt:vector size="37" baseType="lpstr">
      <vt:lpstr>Arial</vt:lpstr>
      <vt:lpstr>Calibri</vt:lpstr>
      <vt:lpstr>Gabriola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Общие сведения </vt:lpstr>
      <vt:lpstr>     Общие сведения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Ученик</dc:creator>
  <cp:lastModifiedBy>HP Arhiv</cp:lastModifiedBy>
  <cp:revision>52</cp:revision>
  <dcterms:created xsi:type="dcterms:W3CDTF">2012-12-11T13:21:37Z</dcterms:created>
  <dcterms:modified xsi:type="dcterms:W3CDTF">2017-11-07T08:53:21Z</dcterms:modified>
</cp:coreProperties>
</file>